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8" r:id="rId6"/>
    <p:sldId id="263" r:id="rId7"/>
    <p:sldId id="261" r:id="rId8"/>
    <p:sldId id="260" r:id="rId9"/>
    <p:sldId id="270" r:id="rId10"/>
    <p:sldId id="262" r:id="rId11"/>
    <p:sldId id="276" r:id="rId12"/>
    <p:sldId id="264" r:id="rId13"/>
    <p:sldId id="265" r:id="rId14"/>
    <p:sldId id="266" r:id="rId15"/>
    <p:sldId id="269" r:id="rId16"/>
    <p:sldId id="271" r:id="rId17"/>
    <p:sldId id="267" r:id="rId18"/>
    <p:sldId id="274" r:id="rId19"/>
    <p:sldId id="275" r:id="rId20"/>
  </p:sldIdLst>
  <p:sldSz cx="18288000" cy="10287000"/>
  <p:notesSz cx="10287000" cy="18288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4610"/>
  </p:normalViewPr>
  <p:slideViewPr>
    <p:cSldViewPr snapToGrid="0" snapToObjects="1">
      <p:cViewPr>
        <p:scale>
          <a:sx n="70" d="100"/>
          <a:sy n="70" d="100"/>
        </p:scale>
        <p:origin x="38" y="-1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201766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F095DD-E7A0-4106-1B18-77CEA24757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04D1955-CF4A-BB66-DE26-7C164FA11EE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9988BED-46F1-4B3D-0117-7BB3CCB3E43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16ACB2-BE43-1946-963C-556713DD624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737484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5F2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7750" y="609600"/>
            <a:ext cx="1221135" cy="28575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2402235" y="685800"/>
            <a:ext cx="9525" cy="133350"/>
          </a:xfrm>
          <a:prstGeom prst="rect">
            <a:avLst/>
          </a:prstGeom>
          <a:solidFill>
            <a:srgbClr val="C9C5BA"/>
          </a:solidFill>
          <a:ln/>
        </p:spPr>
        <p:txBody>
          <a:bodyPr/>
          <a:lstStyle/>
          <a:p>
            <a:endParaRPr lang="zh-TW" altLang="en-US"/>
          </a:p>
        </p:txBody>
      </p:sp>
      <p:sp>
        <p:nvSpPr>
          <p:cNvPr id="4" name="Text 1"/>
          <p:cNvSpPr/>
          <p:nvPr/>
        </p:nvSpPr>
        <p:spPr>
          <a:xfrm>
            <a:off x="2545110" y="685800"/>
            <a:ext cx="2138511" cy="17145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10000"/>
          </a:bodyPr>
          <a:lstStyle/>
          <a:p>
            <a:pPr marL="0" indent="0" algn="l">
              <a:buNone/>
            </a:pPr>
            <a:r>
              <a:rPr lang="en-US" sz="900" kern="0" spc="198" dirty="0">
                <a:solidFill>
                  <a:srgbClr val="8A8782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YES CERAMICS CO., LTD.</a:t>
            </a:r>
            <a:endParaRPr lang="en-US" sz="900" dirty="0"/>
          </a:p>
        </p:txBody>
      </p:sp>
      <p:sp>
        <p:nvSpPr>
          <p:cNvPr id="5" name="Text 2"/>
          <p:cNvSpPr/>
          <p:nvPr/>
        </p:nvSpPr>
        <p:spPr>
          <a:xfrm>
            <a:off x="15598080" y="681038"/>
            <a:ext cx="1718370" cy="180975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10000"/>
          </a:bodyPr>
          <a:lstStyle/>
          <a:p>
            <a:pPr marL="0" indent="0" algn="l">
              <a:buNone/>
            </a:pPr>
            <a:r>
              <a:rPr lang="en-US" sz="975" kern="0" spc="176" dirty="0">
                <a:solidFill>
                  <a:srgbClr val="8A8782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TAICHUNG · TAIWAN</a:t>
            </a:r>
            <a:endParaRPr lang="en-US" sz="975" dirty="0"/>
          </a:p>
        </p:txBody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7750" y="1276350"/>
            <a:ext cx="4000500" cy="935980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1047750" y="2783830"/>
            <a:ext cx="6357366" cy="40005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20000"/>
          </a:bodyPr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2850" kern="0" spc="342" dirty="0">
                <a:solidFill>
                  <a:srgbClr val="0F0F0E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元心建材興業有限公司</a:t>
            </a:r>
            <a:endParaRPr lang="en-US" sz="2850" dirty="0"/>
          </a:p>
        </p:txBody>
      </p:sp>
      <p:sp>
        <p:nvSpPr>
          <p:cNvPr id="8" name="Text 4"/>
          <p:cNvSpPr/>
          <p:nvPr/>
        </p:nvSpPr>
        <p:spPr>
          <a:xfrm>
            <a:off x="1047750" y="3298180"/>
            <a:ext cx="6357366" cy="19050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20000"/>
          </a:bodyPr>
          <a:lstStyle/>
          <a:p>
            <a:pPr marL="0" indent="0" algn="l">
              <a:buNone/>
            </a:pPr>
            <a:r>
              <a:rPr lang="en-US" sz="1050" kern="0" spc="441" dirty="0">
                <a:solidFill>
                  <a:srgbClr val="1F7A7C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YES CERAMICS CO., LTD.</a:t>
            </a:r>
            <a:endParaRPr lang="en-US" sz="1050" dirty="0"/>
          </a:p>
        </p:txBody>
      </p:sp>
      <p:sp>
        <p:nvSpPr>
          <p:cNvPr id="9" name="Text 5"/>
          <p:cNvSpPr/>
          <p:nvPr/>
        </p:nvSpPr>
        <p:spPr>
          <a:xfrm>
            <a:off x="7981950" y="5336084"/>
            <a:ext cx="2507159" cy="219075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ctr">
            <a:normAutofit/>
          </a:bodyPr>
          <a:lstStyle/>
          <a:p>
            <a:pPr marL="0" indent="0" algn="l">
              <a:buNone/>
            </a:pPr>
            <a:r>
              <a:rPr lang="en-US" sz="975" kern="0" spc="273" dirty="0">
                <a:solidFill>
                  <a:srgbClr val="1F7A7C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LLM 知識庫 · 經營者觀點</a:t>
            </a:r>
            <a:endParaRPr lang="en-US" sz="975" dirty="0"/>
          </a:p>
        </p:txBody>
      </p:sp>
      <p:sp>
        <p:nvSpPr>
          <p:cNvPr id="10" name="Text 6"/>
          <p:cNvSpPr/>
          <p:nvPr/>
        </p:nvSpPr>
        <p:spPr>
          <a:xfrm>
            <a:off x="7981950" y="5517059"/>
            <a:ext cx="9536049" cy="1598116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marL="0" indent="0" algn="l">
              <a:lnSpc>
                <a:spcPct val="105000"/>
              </a:lnSpc>
              <a:buNone/>
            </a:pPr>
            <a:r>
              <a:rPr lang="en-US" sz="5850" i="1" kern="0" spc="-117" dirty="0">
                <a:solidFill>
                  <a:srgbClr val="0F0F0E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Knowledge is the company.</a:t>
            </a:r>
            <a:endParaRPr lang="en-US" sz="5850" dirty="0"/>
          </a:p>
        </p:txBody>
      </p:sp>
      <p:sp>
        <p:nvSpPr>
          <p:cNvPr id="11" name="Text 7"/>
          <p:cNvSpPr/>
          <p:nvPr/>
        </p:nvSpPr>
        <p:spPr>
          <a:xfrm>
            <a:off x="7981950" y="7419975"/>
            <a:ext cx="9536049" cy="89535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/>
          </a:bodyPr>
          <a:lstStyle/>
          <a:p>
            <a:pPr marL="0" indent="0" algn="l">
              <a:lnSpc>
                <a:spcPct val="150000"/>
              </a:lnSpc>
              <a:buNone/>
            </a:pPr>
            <a:r>
              <a:rPr lang="en-US" sz="2250" kern="0" spc="90" dirty="0">
                <a:solidFill>
                  <a:srgbClr val="2C2A26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老闆們要跟上 AI 浪潮，第一步是建 LLM 知識庫。 收集 · 脈絡 · 權限 · 進化</a:t>
            </a:r>
            <a:endParaRPr lang="en-US" sz="2250" dirty="0"/>
          </a:p>
        </p:txBody>
      </p:sp>
      <p:sp>
        <p:nvSpPr>
          <p:cNvPr id="12" name="Shape 8"/>
          <p:cNvSpPr/>
          <p:nvPr/>
        </p:nvSpPr>
        <p:spPr>
          <a:xfrm>
            <a:off x="7981950" y="8791575"/>
            <a:ext cx="9258300" cy="9525"/>
          </a:xfrm>
          <a:prstGeom prst="rect">
            <a:avLst/>
          </a:prstGeom>
          <a:solidFill>
            <a:srgbClr val="C9C5BA"/>
          </a:solidFill>
          <a:ln/>
        </p:spPr>
        <p:txBody>
          <a:bodyPr/>
          <a:lstStyle/>
          <a:p>
            <a:endParaRPr lang="zh-TW" altLang="en-US"/>
          </a:p>
        </p:txBody>
      </p:sp>
      <p:sp>
        <p:nvSpPr>
          <p:cNvPr id="13" name="Text 9"/>
          <p:cNvSpPr/>
          <p:nvPr/>
        </p:nvSpPr>
        <p:spPr>
          <a:xfrm>
            <a:off x="7981950" y="9029700"/>
            <a:ext cx="849064" cy="180975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0" indent="0" algn="l">
              <a:buNone/>
            </a:pPr>
            <a:r>
              <a:rPr lang="en-US" sz="975" kern="0" spc="176" dirty="0">
                <a:solidFill>
                  <a:srgbClr val="8A8782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DOCUMENT</a:t>
            </a:r>
            <a:endParaRPr lang="en-US" sz="975" dirty="0"/>
          </a:p>
        </p:txBody>
      </p:sp>
      <p:sp>
        <p:nvSpPr>
          <p:cNvPr id="14" name="Text 10"/>
          <p:cNvSpPr/>
          <p:nvPr/>
        </p:nvSpPr>
        <p:spPr>
          <a:xfrm>
            <a:off x="7981950" y="9248775"/>
            <a:ext cx="2982468" cy="200025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marL="0" indent="0" algn="l">
              <a:buNone/>
            </a:pPr>
            <a:r>
              <a:rPr lang="en-US" sz="975" kern="0" spc="137" dirty="0">
                <a:solidFill>
                  <a:srgbClr val="0F0F0E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LLM KB DECK V1.0</a:t>
            </a:r>
            <a:endParaRPr lang="en-US" sz="975" dirty="0"/>
          </a:p>
        </p:txBody>
      </p:sp>
      <p:sp>
        <p:nvSpPr>
          <p:cNvPr id="15" name="Text 11"/>
          <p:cNvSpPr/>
          <p:nvPr/>
        </p:nvSpPr>
        <p:spPr>
          <a:xfrm>
            <a:off x="11163300" y="9029700"/>
            <a:ext cx="655886" cy="180975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0" indent="0" algn="l">
              <a:buNone/>
            </a:pPr>
            <a:r>
              <a:rPr lang="en-US" sz="975" kern="0" spc="176" dirty="0">
                <a:solidFill>
                  <a:srgbClr val="8A8782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ISSUED</a:t>
            </a:r>
            <a:endParaRPr lang="en-US" sz="975" dirty="0"/>
          </a:p>
        </p:txBody>
      </p:sp>
      <p:sp>
        <p:nvSpPr>
          <p:cNvPr id="16" name="Text 12"/>
          <p:cNvSpPr/>
          <p:nvPr/>
        </p:nvSpPr>
        <p:spPr>
          <a:xfrm>
            <a:off x="11163300" y="9248775"/>
            <a:ext cx="2982468" cy="200025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marL="0" indent="0" algn="l">
              <a:buNone/>
            </a:pPr>
            <a:r>
              <a:rPr lang="en-US" sz="975" kern="0" spc="137" dirty="0">
                <a:solidFill>
                  <a:srgbClr val="0F0F0E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APRIL 2026</a:t>
            </a:r>
            <a:endParaRPr lang="en-US" sz="975" dirty="0"/>
          </a:p>
        </p:txBody>
      </p:sp>
      <p:sp>
        <p:nvSpPr>
          <p:cNvPr id="17" name="Text 13"/>
          <p:cNvSpPr/>
          <p:nvPr/>
        </p:nvSpPr>
        <p:spPr>
          <a:xfrm>
            <a:off x="14344650" y="9029700"/>
            <a:ext cx="1235422" cy="180975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0" indent="0" algn="l">
              <a:buNone/>
            </a:pPr>
            <a:r>
              <a:rPr lang="en-US" sz="975" kern="0" spc="176" dirty="0">
                <a:solidFill>
                  <a:srgbClr val="8A8782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CONFIDENTIAL</a:t>
            </a:r>
            <a:endParaRPr lang="en-US" sz="975" dirty="0"/>
          </a:p>
        </p:txBody>
      </p:sp>
      <p:sp>
        <p:nvSpPr>
          <p:cNvPr id="18" name="Text 14"/>
          <p:cNvSpPr/>
          <p:nvPr/>
        </p:nvSpPr>
        <p:spPr>
          <a:xfrm>
            <a:off x="14344650" y="9248775"/>
            <a:ext cx="2982468" cy="200025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marL="0" indent="0" algn="l">
              <a:buNone/>
            </a:pPr>
            <a:r>
              <a:rPr lang="en-US" sz="975" kern="0" spc="137" dirty="0">
                <a:solidFill>
                  <a:srgbClr val="0F0F0E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INTERNAL &amp; PARTNERS</a:t>
            </a:r>
            <a:endParaRPr lang="en-US" sz="975" dirty="0"/>
          </a:p>
        </p:txBody>
      </p:sp>
      <p:sp>
        <p:nvSpPr>
          <p:cNvPr id="19" name="Shape 15"/>
          <p:cNvSpPr/>
          <p:nvPr/>
        </p:nvSpPr>
        <p:spPr>
          <a:xfrm>
            <a:off x="1047750" y="9410700"/>
            <a:ext cx="16192500" cy="9525"/>
          </a:xfrm>
          <a:prstGeom prst="rect">
            <a:avLst/>
          </a:prstGeom>
          <a:solidFill>
            <a:srgbClr val="C9C5BA"/>
          </a:solidFill>
          <a:ln/>
        </p:spPr>
        <p:txBody>
          <a:bodyPr/>
          <a:lstStyle/>
          <a:p>
            <a:endParaRPr lang="zh-TW" altLang="en-US"/>
          </a:p>
        </p:txBody>
      </p:sp>
      <p:sp>
        <p:nvSpPr>
          <p:cNvPr id="20" name="Text 16"/>
          <p:cNvSpPr/>
          <p:nvPr/>
        </p:nvSpPr>
        <p:spPr>
          <a:xfrm>
            <a:off x="1047750" y="9620250"/>
            <a:ext cx="3673666" cy="17145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10000"/>
          </a:bodyPr>
          <a:lstStyle/>
          <a:p>
            <a:pPr marL="0" indent="0" algn="l">
              <a:buNone/>
            </a:pPr>
            <a:r>
              <a:rPr lang="en-US" sz="900" kern="0" spc="180" dirty="0">
                <a:solidFill>
                  <a:srgbClr val="8A8782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YES CERAMICS — KNOWLEDGE IS THE COMPANY</a:t>
            </a:r>
            <a:endParaRPr lang="en-US" sz="900" dirty="0"/>
          </a:p>
        </p:txBody>
      </p:sp>
      <p:sp>
        <p:nvSpPr>
          <p:cNvPr id="21" name="Text 17"/>
          <p:cNvSpPr/>
          <p:nvPr/>
        </p:nvSpPr>
        <p:spPr>
          <a:xfrm>
            <a:off x="16563975" y="9610725"/>
            <a:ext cx="752475" cy="180975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10000"/>
          </a:bodyPr>
          <a:lstStyle/>
          <a:p>
            <a:pPr marL="0" indent="0" algn="l">
              <a:buNone/>
            </a:pPr>
            <a:r>
              <a:rPr lang="en-US" sz="975" kern="0" spc="176" dirty="0">
                <a:solidFill>
                  <a:srgbClr val="0F0F0E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01 / 20</a:t>
            </a:r>
            <a:endParaRPr lang="en-US" sz="975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5F2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7750" y="615781"/>
            <a:ext cx="1221135" cy="28575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2402235" y="691981"/>
            <a:ext cx="9525" cy="133350"/>
          </a:xfrm>
          <a:prstGeom prst="rect">
            <a:avLst/>
          </a:prstGeom>
          <a:solidFill>
            <a:srgbClr val="C9C5BA"/>
          </a:solidFill>
          <a:ln/>
        </p:spPr>
        <p:txBody>
          <a:bodyPr/>
          <a:lstStyle/>
          <a:p>
            <a:endParaRPr lang="zh-TW" altLang="en-US"/>
          </a:p>
        </p:txBody>
      </p:sp>
      <p:sp>
        <p:nvSpPr>
          <p:cNvPr id="4" name="Text 1"/>
          <p:cNvSpPr/>
          <p:nvPr/>
        </p:nvSpPr>
        <p:spPr>
          <a:xfrm>
            <a:off x="2545110" y="691981"/>
            <a:ext cx="1201192" cy="17145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10000"/>
          </a:bodyPr>
          <a:lstStyle/>
          <a:p>
            <a:pPr marL="0" indent="0" algn="l">
              <a:buNone/>
            </a:pPr>
            <a:r>
              <a:rPr lang="en-US" sz="900" kern="0" spc="198" dirty="0">
                <a:solidFill>
                  <a:srgbClr val="8A8782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YES CERAMICS</a:t>
            </a:r>
            <a:endParaRPr lang="en-US" sz="900" dirty="0"/>
          </a:p>
        </p:txBody>
      </p:sp>
      <p:sp>
        <p:nvSpPr>
          <p:cNvPr id="5" name="Text 2"/>
          <p:cNvSpPr/>
          <p:nvPr/>
        </p:nvSpPr>
        <p:spPr>
          <a:xfrm>
            <a:off x="16177617" y="687218"/>
            <a:ext cx="1138833" cy="180975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10000"/>
          </a:bodyPr>
          <a:lstStyle/>
          <a:p>
            <a:pPr marL="0" indent="0" algn="l">
              <a:buNone/>
            </a:pPr>
            <a:r>
              <a:rPr lang="en-US" sz="975" kern="0" spc="176" dirty="0">
                <a:solidFill>
                  <a:srgbClr val="8A8782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III — LINES</a:t>
            </a:r>
            <a:endParaRPr lang="en-US" sz="975" dirty="0"/>
          </a:p>
        </p:txBody>
      </p:sp>
      <p:sp>
        <p:nvSpPr>
          <p:cNvPr id="6" name="Text 3"/>
          <p:cNvSpPr/>
          <p:nvPr/>
        </p:nvSpPr>
        <p:spPr>
          <a:xfrm>
            <a:off x="1047750" y="967032"/>
            <a:ext cx="2993812" cy="180975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ctr">
            <a:normAutofit fontScale="92500" lnSpcReduction="10000"/>
          </a:bodyPr>
          <a:lstStyle/>
          <a:p>
            <a:pPr marL="0" indent="0" algn="l">
              <a:buNone/>
            </a:pPr>
            <a:r>
              <a:rPr lang="en-US" sz="975" kern="0" spc="273" dirty="0">
                <a:solidFill>
                  <a:srgbClr val="1F7A7C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III — FIVE DATA FORMATS</a:t>
            </a:r>
            <a:endParaRPr lang="en-US" sz="975" dirty="0"/>
          </a:p>
        </p:txBody>
      </p:sp>
      <p:sp>
        <p:nvSpPr>
          <p:cNvPr id="7" name="Text 4"/>
          <p:cNvSpPr/>
          <p:nvPr/>
        </p:nvSpPr>
        <p:spPr>
          <a:xfrm>
            <a:off x="1047750" y="1338507"/>
            <a:ext cx="14378574" cy="83820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20000"/>
          </a:bodyPr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6300" i="1" kern="0" spc="-126" dirty="0">
                <a:solidFill>
                  <a:srgbClr val="0F0F0E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Video, text, table, image, PDF.</a:t>
            </a:r>
            <a:endParaRPr lang="en-US" sz="6300" dirty="0"/>
          </a:p>
        </p:txBody>
      </p:sp>
      <p:sp>
        <p:nvSpPr>
          <p:cNvPr id="8" name="Text 5"/>
          <p:cNvSpPr/>
          <p:nvPr/>
        </p:nvSpPr>
        <p:spPr>
          <a:xfrm>
            <a:off x="15312330" y="1719507"/>
            <a:ext cx="1927920" cy="45720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marL="0" indent="0" algn="r">
              <a:buNone/>
            </a:pPr>
            <a:r>
              <a:rPr lang="en-US" sz="2250" kern="0" spc="180" dirty="0">
                <a:solidFill>
                  <a:srgbClr val="8A8782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五種資料格式</a:t>
            </a:r>
            <a:endParaRPr lang="en-US" sz="2250" dirty="0"/>
          </a:p>
        </p:txBody>
      </p:sp>
      <p:sp>
        <p:nvSpPr>
          <p:cNvPr id="9" name="Shape 6"/>
          <p:cNvSpPr/>
          <p:nvPr/>
        </p:nvSpPr>
        <p:spPr>
          <a:xfrm>
            <a:off x="1047750" y="3040655"/>
            <a:ext cx="16192500" cy="9525"/>
          </a:xfrm>
          <a:prstGeom prst="rect">
            <a:avLst/>
          </a:prstGeom>
          <a:solidFill>
            <a:srgbClr val="C9C5BA">
              <a:alpha val="83000"/>
            </a:srgbClr>
          </a:solidFill>
          <a:ln/>
        </p:spPr>
        <p:txBody>
          <a:bodyPr/>
          <a:lstStyle/>
          <a:p>
            <a:endParaRPr lang="zh-TW" altLang="en-US"/>
          </a:p>
        </p:txBody>
      </p:sp>
      <p:sp>
        <p:nvSpPr>
          <p:cNvPr id="10" name="Text 7"/>
          <p:cNvSpPr/>
          <p:nvPr/>
        </p:nvSpPr>
        <p:spPr>
          <a:xfrm>
            <a:off x="1047750" y="3374100"/>
            <a:ext cx="933450" cy="19050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20000"/>
          </a:bodyPr>
          <a:lstStyle/>
          <a:p>
            <a:pPr marL="0" indent="0" algn="l">
              <a:buNone/>
            </a:pPr>
            <a:r>
              <a:rPr lang="en-US" sz="1050" kern="0" spc="210" dirty="0">
                <a:solidFill>
                  <a:srgbClr val="1F7A7C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— 01</a:t>
            </a:r>
            <a:endParaRPr lang="en-US" sz="1050" dirty="0"/>
          </a:p>
        </p:txBody>
      </p:sp>
      <p:sp>
        <p:nvSpPr>
          <p:cNvPr id="11" name="Text 8"/>
          <p:cNvSpPr/>
          <p:nvPr/>
        </p:nvSpPr>
        <p:spPr>
          <a:xfrm>
            <a:off x="2286000" y="3226463"/>
            <a:ext cx="11380470" cy="485775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20000"/>
          </a:bodyPr>
          <a:lstStyle/>
          <a:p>
            <a:pPr marL="0" indent="0" algn="l">
              <a:lnSpc>
                <a:spcPct val="110000"/>
              </a:lnSpc>
              <a:buNone/>
            </a:pPr>
            <a:r>
              <a:rPr lang="en-US" sz="3150" kern="0" spc="126" dirty="0">
                <a:latin typeface="Georgia" pitchFamily="34" charset="0"/>
                <a:ea typeface="Georgia" pitchFamily="34" charset="-122"/>
                <a:cs typeface="Georgia" pitchFamily="34" charset="-120"/>
              </a:rPr>
              <a:t>影片 </a:t>
            </a:r>
            <a:r>
              <a:rPr lang="en-US" sz="2250" i="1" kern="0" spc="126" dirty="0">
                <a:latin typeface="Georgia" pitchFamily="34" charset="0"/>
                <a:ea typeface="Georgia" pitchFamily="34" charset="-122"/>
                <a:cs typeface="Georgia" pitchFamily="34" charset="-120"/>
              </a:rPr>
              <a:t>Video</a:t>
            </a:r>
            <a:endParaRPr lang="en-US" sz="3150" dirty="0"/>
          </a:p>
        </p:txBody>
      </p:sp>
      <p:sp>
        <p:nvSpPr>
          <p:cNvPr id="12" name="Text 9"/>
          <p:cNvSpPr/>
          <p:nvPr/>
        </p:nvSpPr>
        <p:spPr>
          <a:xfrm>
            <a:off x="8661331" y="3214110"/>
            <a:ext cx="5005139" cy="51048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Autofit/>
          </a:bodyPr>
          <a:lstStyle/>
          <a:p>
            <a:pPr marL="0" indent="0" algn="l">
              <a:lnSpc>
                <a:spcPct val="155000"/>
              </a:lnSpc>
              <a:buNone/>
            </a:pPr>
            <a:r>
              <a:rPr lang="en-US" dirty="0">
                <a:solidFill>
                  <a:srgbClr val="2C2A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教學影片、案例紀錄、工法示範。逐字稿擷取後可被搜尋。</a:t>
            </a:r>
            <a:endParaRPr lang="en-US" dirty="0"/>
          </a:p>
        </p:txBody>
      </p:sp>
      <p:sp>
        <p:nvSpPr>
          <p:cNvPr id="13" name="Text 10"/>
          <p:cNvSpPr/>
          <p:nvPr/>
        </p:nvSpPr>
        <p:spPr>
          <a:xfrm>
            <a:off x="15183853" y="3264563"/>
            <a:ext cx="2056397" cy="409575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lnSpcReduction="10000"/>
          </a:bodyPr>
          <a:lstStyle/>
          <a:p>
            <a:pPr marL="0" indent="0" algn="r">
              <a:buNone/>
            </a:pPr>
            <a:r>
              <a:rPr lang="en-US" sz="2400" i="1" kern="0" spc="-48" dirty="0">
                <a:solidFill>
                  <a:srgbClr val="1F7A7C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transcript</a:t>
            </a:r>
            <a:endParaRPr lang="en-US" sz="2400" dirty="0"/>
          </a:p>
        </p:txBody>
      </p:sp>
      <p:sp>
        <p:nvSpPr>
          <p:cNvPr id="14" name="Shape 11"/>
          <p:cNvSpPr/>
          <p:nvPr/>
        </p:nvSpPr>
        <p:spPr>
          <a:xfrm>
            <a:off x="1047750" y="4189311"/>
            <a:ext cx="16192500" cy="9525"/>
          </a:xfrm>
          <a:prstGeom prst="rect">
            <a:avLst/>
          </a:prstGeom>
          <a:solidFill>
            <a:srgbClr val="C9C5BA">
              <a:alpha val="83000"/>
            </a:srgbClr>
          </a:solidFill>
          <a:ln/>
        </p:spPr>
        <p:txBody>
          <a:bodyPr/>
          <a:lstStyle/>
          <a:p>
            <a:endParaRPr lang="zh-TW" altLang="en-US"/>
          </a:p>
        </p:txBody>
      </p:sp>
      <p:sp>
        <p:nvSpPr>
          <p:cNvPr id="15" name="Text 12"/>
          <p:cNvSpPr/>
          <p:nvPr/>
        </p:nvSpPr>
        <p:spPr>
          <a:xfrm>
            <a:off x="1047750" y="4703661"/>
            <a:ext cx="933450" cy="19050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20000"/>
          </a:bodyPr>
          <a:lstStyle/>
          <a:p>
            <a:pPr marL="0" indent="0" algn="l">
              <a:buNone/>
            </a:pPr>
            <a:r>
              <a:rPr lang="en-US" sz="1050" kern="0" spc="210" dirty="0">
                <a:solidFill>
                  <a:srgbClr val="1F7A7C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— 02</a:t>
            </a:r>
            <a:endParaRPr lang="en-US" sz="1050" dirty="0"/>
          </a:p>
        </p:txBody>
      </p:sp>
      <p:sp>
        <p:nvSpPr>
          <p:cNvPr id="16" name="Text 13"/>
          <p:cNvSpPr/>
          <p:nvPr/>
        </p:nvSpPr>
        <p:spPr>
          <a:xfrm>
            <a:off x="2286000" y="4528341"/>
            <a:ext cx="11380470" cy="485775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20000"/>
          </a:bodyPr>
          <a:lstStyle/>
          <a:p>
            <a:pPr marL="0" indent="0" algn="l">
              <a:lnSpc>
                <a:spcPct val="110000"/>
              </a:lnSpc>
              <a:buNone/>
            </a:pPr>
            <a:r>
              <a:rPr lang="en-US" sz="3150" kern="0" spc="126" dirty="0">
                <a:latin typeface="Georgia" pitchFamily="34" charset="0"/>
                <a:ea typeface="Georgia" pitchFamily="34" charset="-122"/>
                <a:cs typeface="Georgia" pitchFamily="34" charset="-120"/>
              </a:rPr>
              <a:t>文字 </a:t>
            </a:r>
            <a:r>
              <a:rPr lang="en-US" sz="2250" i="1" kern="0" spc="126" dirty="0">
                <a:latin typeface="Georgia" pitchFamily="34" charset="0"/>
                <a:ea typeface="Georgia" pitchFamily="34" charset="-122"/>
                <a:cs typeface="Georgia" pitchFamily="34" charset="-120"/>
              </a:rPr>
              <a:t>Text</a:t>
            </a:r>
            <a:endParaRPr lang="en-US" sz="3150" dirty="0"/>
          </a:p>
        </p:txBody>
      </p:sp>
      <p:sp>
        <p:nvSpPr>
          <p:cNvPr id="17" name="Text 14"/>
          <p:cNvSpPr/>
          <p:nvPr/>
        </p:nvSpPr>
        <p:spPr>
          <a:xfrm>
            <a:off x="8661331" y="4515988"/>
            <a:ext cx="5005139" cy="51048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Autofit/>
          </a:bodyPr>
          <a:lstStyle/>
          <a:p>
            <a:pPr marL="0" indent="0" algn="l">
              <a:lnSpc>
                <a:spcPct val="155000"/>
              </a:lnSpc>
              <a:buNone/>
            </a:pPr>
            <a:r>
              <a:rPr lang="en-US" dirty="0">
                <a:solidFill>
                  <a:srgbClr val="2C2A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LINE 對話、廠商規格、業務筆記。最直接的進庫方式。</a:t>
            </a:r>
            <a:endParaRPr lang="en-US" dirty="0"/>
          </a:p>
        </p:txBody>
      </p:sp>
      <p:sp>
        <p:nvSpPr>
          <p:cNvPr id="18" name="Text 15"/>
          <p:cNvSpPr/>
          <p:nvPr/>
        </p:nvSpPr>
        <p:spPr>
          <a:xfrm>
            <a:off x="15183853" y="4566441"/>
            <a:ext cx="2056397" cy="409575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lnSpcReduction="10000"/>
          </a:bodyPr>
          <a:lstStyle/>
          <a:p>
            <a:pPr marL="0" indent="0" algn="r">
              <a:buNone/>
            </a:pPr>
            <a:r>
              <a:rPr lang="en-US" sz="2400" i="1" kern="0" spc="-48" dirty="0">
                <a:solidFill>
                  <a:srgbClr val="1F7A7C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structured</a:t>
            </a:r>
            <a:endParaRPr lang="en-US" sz="2400" dirty="0"/>
          </a:p>
        </p:txBody>
      </p:sp>
      <p:sp>
        <p:nvSpPr>
          <p:cNvPr id="19" name="Shape 16"/>
          <p:cNvSpPr/>
          <p:nvPr/>
        </p:nvSpPr>
        <p:spPr>
          <a:xfrm>
            <a:off x="1047750" y="5370273"/>
            <a:ext cx="16192500" cy="9525"/>
          </a:xfrm>
          <a:prstGeom prst="rect">
            <a:avLst/>
          </a:prstGeom>
          <a:solidFill>
            <a:srgbClr val="C9C5BA">
              <a:alpha val="64000"/>
            </a:srgbClr>
          </a:solidFill>
          <a:ln/>
        </p:spPr>
        <p:txBody>
          <a:bodyPr/>
          <a:lstStyle/>
          <a:p>
            <a:endParaRPr lang="zh-TW" altLang="en-US"/>
          </a:p>
        </p:txBody>
      </p:sp>
      <p:sp>
        <p:nvSpPr>
          <p:cNvPr id="20" name="Text 17"/>
          <p:cNvSpPr/>
          <p:nvPr/>
        </p:nvSpPr>
        <p:spPr>
          <a:xfrm>
            <a:off x="1047750" y="5884623"/>
            <a:ext cx="933450" cy="19050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20000"/>
          </a:bodyPr>
          <a:lstStyle/>
          <a:p>
            <a:pPr marL="0" indent="0" algn="l">
              <a:buNone/>
            </a:pPr>
            <a:r>
              <a:rPr lang="en-US" sz="1050" kern="0" spc="210" dirty="0">
                <a:solidFill>
                  <a:srgbClr val="1F7A7C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— 03</a:t>
            </a:r>
            <a:endParaRPr lang="en-US" sz="1050" dirty="0"/>
          </a:p>
        </p:txBody>
      </p:sp>
      <p:sp>
        <p:nvSpPr>
          <p:cNvPr id="21" name="Text 18"/>
          <p:cNvSpPr/>
          <p:nvPr/>
        </p:nvSpPr>
        <p:spPr>
          <a:xfrm>
            <a:off x="2286000" y="5709303"/>
            <a:ext cx="11380470" cy="485775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20000"/>
          </a:bodyPr>
          <a:lstStyle/>
          <a:p>
            <a:pPr marL="0" indent="0" algn="l">
              <a:lnSpc>
                <a:spcPct val="110000"/>
              </a:lnSpc>
              <a:buNone/>
            </a:pPr>
            <a:r>
              <a:rPr lang="en-US" sz="3150" kern="0" spc="126" dirty="0">
                <a:latin typeface="Georgia" pitchFamily="34" charset="0"/>
                <a:ea typeface="Georgia" pitchFamily="34" charset="-122"/>
                <a:cs typeface="Georgia" pitchFamily="34" charset="-120"/>
              </a:rPr>
              <a:t>表格 </a:t>
            </a:r>
            <a:r>
              <a:rPr lang="en-US" sz="2250" i="1" kern="0" spc="126" dirty="0">
                <a:latin typeface="Georgia" pitchFamily="34" charset="0"/>
                <a:ea typeface="Georgia" pitchFamily="34" charset="-122"/>
                <a:cs typeface="Georgia" pitchFamily="34" charset="-120"/>
              </a:rPr>
              <a:t>Table</a:t>
            </a:r>
            <a:endParaRPr lang="en-US" sz="3150" dirty="0"/>
          </a:p>
        </p:txBody>
      </p:sp>
      <p:sp>
        <p:nvSpPr>
          <p:cNvPr id="22" name="Text 19"/>
          <p:cNvSpPr/>
          <p:nvPr/>
        </p:nvSpPr>
        <p:spPr>
          <a:xfrm>
            <a:off x="8661331" y="5696950"/>
            <a:ext cx="5005139" cy="51048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marL="0" indent="0" algn="l">
              <a:lnSpc>
                <a:spcPct val="155000"/>
              </a:lnSpc>
              <a:buNone/>
            </a:pPr>
            <a:r>
              <a:rPr lang="en-US" sz="1600" dirty="0">
                <a:solidFill>
                  <a:srgbClr val="2C2A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報價表、SKU 清單、產品規格表。要保留欄位語意。</a:t>
            </a:r>
            <a:endParaRPr lang="en-US" sz="1600" dirty="0"/>
          </a:p>
        </p:txBody>
      </p:sp>
      <p:sp>
        <p:nvSpPr>
          <p:cNvPr id="23" name="Text 20"/>
          <p:cNvSpPr/>
          <p:nvPr/>
        </p:nvSpPr>
        <p:spPr>
          <a:xfrm>
            <a:off x="15183853" y="5747403"/>
            <a:ext cx="2056397" cy="409575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lnSpcReduction="10000"/>
          </a:bodyPr>
          <a:lstStyle/>
          <a:p>
            <a:pPr marL="0" indent="0" algn="r">
              <a:buNone/>
            </a:pPr>
            <a:r>
              <a:rPr lang="en-US" sz="2400" i="1" kern="0" spc="-48" dirty="0">
                <a:solidFill>
                  <a:srgbClr val="1F7A7C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schema-aware</a:t>
            </a:r>
            <a:endParaRPr lang="en-US" sz="2400" dirty="0"/>
          </a:p>
        </p:txBody>
      </p:sp>
      <p:sp>
        <p:nvSpPr>
          <p:cNvPr id="24" name="Shape 21"/>
          <p:cNvSpPr/>
          <p:nvPr/>
        </p:nvSpPr>
        <p:spPr>
          <a:xfrm>
            <a:off x="1047750" y="6518928"/>
            <a:ext cx="16192500" cy="9525"/>
          </a:xfrm>
          <a:prstGeom prst="rect">
            <a:avLst/>
          </a:prstGeom>
          <a:solidFill>
            <a:srgbClr val="C9C5BA">
              <a:alpha val="64000"/>
            </a:srgbClr>
          </a:solidFill>
          <a:ln/>
        </p:spPr>
        <p:txBody>
          <a:bodyPr/>
          <a:lstStyle/>
          <a:p>
            <a:endParaRPr lang="zh-TW" altLang="en-US"/>
          </a:p>
        </p:txBody>
      </p:sp>
      <p:sp>
        <p:nvSpPr>
          <p:cNvPr id="25" name="Text 22"/>
          <p:cNvSpPr/>
          <p:nvPr/>
        </p:nvSpPr>
        <p:spPr>
          <a:xfrm>
            <a:off x="1047750" y="7171315"/>
            <a:ext cx="933450" cy="19050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20000"/>
          </a:bodyPr>
          <a:lstStyle/>
          <a:p>
            <a:pPr marL="0" indent="0" algn="l">
              <a:buNone/>
            </a:pPr>
            <a:r>
              <a:rPr lang="en-US" sz="1050" kern="0" spc="210" dirty="0">
                <a:solidFill>
                  <a:srgbClr val="1F7A7C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— 04</a:t>
            </a:r>
            <a:endParaRPr lang="en-US" sz="1050" dirty="0"/>
          </a:p>
        </p:txBody>
      </p:sp>
      <p:sp>
        <p:nvSpPr>
          <p:cNvPr id="26" name="Text 23"/>
          <p:cNvSpPr/>
          <p:nvPr/>
        </p:nvSpPr>
        <p:spPr>
          <a:xfrm>
            <a:off x="2286000" y="7023678"/>
            <a:ext cx="11380470" cy="485775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20000"/>
          </a:bodyPr>
          <a:lstStyle/>
          <a:p>
            <a:pPr marL="0" indent="0" algn="l">
              <a:lnSpc>
                <a:spcPct val="110000"/>
              </a:lnSpc>
              <a:buNone/>
            </a:pPr>
            <a:r>
              <a:rPr lang="en-US" sz="3150" kern="0" spc="126" dirty="0">
                <a:latin typeface="Georgia" pitchFamily="34" charset="0"/>
                <a:ea typeface="Georgia" pitchFamily="34" charset="-122"/>
                <a:cs typeface="Georgia" pitchFamily="34" charset="-120"/>
              </a:rPr>
              <a:t>圖片 </a:t>
            </a:r>
            <a:r>
              <a:rPr lang="en-US" sz="2250" i="1" kern="0" spc="126" dirty="0">
                <a:latin typeface="Georgia" pitchFamily="34" charset="0"/>
                <a:ea typeface="Georgia" pitchFamily="34" charset="-122"/>
                <a:cs typeface="Georgia" pitchFamily="34" charset="-120"/>
              </a:rPr>
              <a:t>Image</a:t>
            </a:r>
            <a:endParaRPr lang="en-US" sz="3150" dirty="0"/>
          </a:p>
        </p:txBody>
      </p:sp>
      <p:sp>
        <p:nvSpPr>
          <p:cNvPr id="27" name="Text 24"/>
          <p:cNvSpPr/>
          <p:nvPr/>
        </p:nvSpPr>
        <p:spPr>
          <a:xfrm>
            <a:off x="8661331" y="6893230"/>
            <a:ext cx="5005139" cy="746671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Autofit/>
          </a:bodyPr>
          <a:lstStyle/>
          <a:p>
            <a:pPr marL="0" indent="0" algn="l">
              <a:lnSpc>
                <a:spcPct val="155000"/>
              </a:lnSpc>
              <a:buNone/>
            </a:pPr>
            <a:r>
              <a:rPr lang="en-US" dirty="0">
                <a:solidFill>
                  <a:srgbClr val="2C2A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材質紋路、現場照片、產品設計圖。靠 vision model 擷取描述。</a:t>
            </a:r>
            <a:endParaRPr lang="en-US" dirty="0"/>
          </a:p>
        </p:txBody>
      </p:sp>
      <p:sp>
        <p:nvSpPr>
          <p:cNvPr id="28" name="Text 25"/>
          <p:cNvSpPr/>
          <p:nvPr/>
        </p:nvSpPr>
        <p:spPr>
          <a:xfrm>
            <a:off x="15183853" y="7061778"/>
            <a:ext cx="2056397" cy="409575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lnSpcReduction="10000"/>
          </a:bodyPr>
          <a:lstStyle/>
          <a:p>
            <a:pPr marL="0" indent="0" algn="r">
              <a:buNone/>
            </a:pPr>
            <a:r>
              <a:rPr lang="en-US" sz="2400" i="1" kern="0" spc="-48" dirty="0">
                <a:solidFill>
                  <a:srgbClr val="1F7A7C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vision-tagged</a:t>
            </a:r>
            <a:endParaRPr lang="en-US" sz="2400" dirty="0"/>
          </a:p>
        </p:txBody>
      </p:sp>
      <p:sp>
        <p:nvSpPr>
          <p:cNvPr id="29" name="Shape 26"/>
          <p:cNvSpPr/>
          <p:nvPr/>
        </p:nvSpPr>
        <p:spPr>
          <a:xfrm>
            <a:off x="1047750" y="9120569"/>
            <a:ext cx="16192500" cy="9525"/>
          </a:xfrm>
          <a:prstGeom prst="rect">
            <a:avLst/>
          </a:prstGeom>
          <a:solidFill>
            <a:srgbClr val="C9C5BA">
              <a:alpha val="24000"/>
            </a:srgbClr>
          </a:solidFill>
          <a:ln/>
        </p:spPr>
        <p:txBody>
          <a:bodyPr/>
          <a:lstStyle/>
          <a:p>
            <a:endParaRPr lang="zh-TW" altLang="en-US"/>
          </a:p>
        </p:txBody>
      </p:sp>
      <p:sp>
        <p:nvSpPr>
          <p:cNvPr id="30" name="Shape 27"/>
          <p:cNvSpPr/>
          <p:nvPr/>
        </p:nvSpPr>
        <p:spPr>
          <a:xfrm>
            <a:off x="1047750" y="7971914"/>
            <a:ext cx="16192500" cy="9525"/>
          </a:xfrm>
          <a:prstGeom prst="rect">
            <a:avLst/>
          </a:prstGeom>
          <a:solidFill>
            <a:srgbClr val="C9C5BA">
              <a:alpha val="24000"/>
            </a:srgbClr>
          </a:solidFill>
          <a:ln/>
        </p:spPr>
        <p:txBody>
          <a:bodyPr/>
          <a:lstStyle/>
          <a:p>
            <a:endParaRPr lang="zh-TW" altLang="en-US"/>
          </a:p>
        </p:txBody>
      </p:sp>
      <p:sp>
        <p:nvSpPr>
          <p:cNvPr id="31" name="Text 28"/>
          <p:cNvSpPr/>
          <p:nvPr/>
        </p:nvSpPr>
        <p:spPr>
          <a:xfrm>
            <a:off x="1047750" y="8486264"/>
            <a:ext cx="933450" cy="19050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20000"/>
          </a:bodyPr>
          <a:lstStyle/>
          <a:p>
            <a:pPr marL="0" indent="0" algn="l">
              <a:buNone/>
            </a:pPr>
            <a:r>
              <a:rPr lang="en-US" sz="1050" kern="0" spc="210" dirty="0">
                <a:solidFill>
                  <a:srgbClr val="1F7A7C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— 05</a:t>
            </a:r>
            <a:endParaRPr lang="en-US" sz="1050" dirty="0"/>
          </a:p>
        </p:txBody>
      </p:sp>
      <p:sp>
        <p:nvSpPr>
          <p:cNvPr id="32" name="Text 29"/>
          <p:cNvSpPr/>
          <p:nvPr/>
        </p:nvSpPr>
        <p:spPr>
          <a:xfrm>
            <a:off x="2286000" y="8310944"/>
            <a:ext cx="11380470" cy="485775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20000"/>
          </a:bodyPr>
          <a:lstStyle/>
          <a:p>
            <a:pPr marL="0" indent="0" algn="l">
              <a:lnSpc>
                <a:spcPct val="110000"/>
              </a:lnSpc>
              <a:buNone/>
            </a:pPr>
            <a:r>
              <a:rPr lang="en-US" sz="3150" kern="0" spc="126" dirty="0">
                <a:latin typeface="Georgia" pitchFamily="34" charset="0"/>
                <a:ea typeface="Georgia" pitchFamily="34" charset="-122"/>
                <a:cs typeface="Georgia" pitchFamily="34" charset="-120"/>
              </a:rPr>
              <a:t>PDF</a:t>
            </a:r>
            <a:endParaRPr lang="en-US" sz="3150" dirty="0"/>
          </a:p>
        </p:txBody>
      </p:sp>
      <p:sp>
        <p:nvSpPr>
          <p:cNvPr id="33" name="Text 30"/>
          <p:cNvSpPr/>
          <p:nvPr/>
        </p:nvSpPr>
        <p:spPr>
          <a:xfrm>
            <a:off x="8661331" y="8298591"/>
            <a:ext cx="5005139" cy="51048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/>
          </a:bodyPr>
          <a:lstStyle/>
          <a:p>
            <a:pPr marL="0" indent="0" algn="l">
              <a:lnSpc>
                <a:spcPct val="155000"/>
              </a:lnSpc>
              <a:buNone/>
            </a:pPr>
            <a:r>
              <a:rPr lang="en-US" sz="1600" dirty="0">
                <a:solidFill>
                  <a:srgbClr val="2C2A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測試報告、技術手冊、合約。十幾頁的內容要能被找到。</a:t>
            </a:r>
            <a:endParaRPr lang="en-US" sz="1600" dirty="0"/>
          </a:p>
        </p:txBody>
      </p:sp>
      <p:sp>
        <p:nvSpPr>
          <p:cNvPr id="34" name="Text 31"/>
          <p:cNvSpPr/>
          <p:nvPr/>
        </p:nvSpPr>
        <p:spPr>
          <a:xfrm>
            <a:off x="15183853" y="8349044"/>
            <a:ext cx="2056397" cy="409575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lnSpcReduction="10000"/>
          </a:bodyPr>
          <a:lstStyle/>
          <a:p>
            <a:pPr marL="0" indent="0" algn="r">
              <a:buNone/>
            </a:pPr>
            <a:r>
              <a:rPr lang="en-US" sz="2400" i="1" kern="0" spc="-48" dirty="0">
                <a:solidFill>
                  <a:srgbClr val="1F7A7C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OCR + parsed</a:t>
            </a:r>
            <a:endParaRPr lang="en-US" sz="2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2EA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586CCB1-326E-7E3B-50EB-7975F53D68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
            <a:extLst>
              <a:ext uri="{FF2B5EF4-FFF2-40B4-BE49-F238E27FC236}">
                <a16:creationId xmlns:a16="http://schemas.microsoft.com/office/drawing/2014/main" id="{2CCCE6FE-8592-696E-2ABB-95B178200F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7750" y="616555"/>
            <a:ext cx="1221135" cy="285750"/>
          </a:xfrm>
          <a:prstGeom prst="rect">
            <a:avLst/>
          </a:prstGeom>
        </p:spPr>
      </p:pic>
      <p:sp>
        <p:nvSpPr>
          <p:cNvPr id="3" name="Shape 0">
            <a:extLst>
              <a:ext uri="{FF2B5EF4-FFF2-40B4-BE49-F238E27FC236}">
                <a16:creationId xmlns:a16="http://schemas.microsoft.com/office/drawing/2014/main" id="{45B21B97-F00F-497E-0BA6-A492448E6BA2}"/>
              </a:ext>
            </a:extLst>
          </p:cNvPr>
          <p:cNvSpPr/>
          <p:nvPr/>
        </p:nvSpPr>
        <p:spPr>
          <a:xfrm>
            <a:off x="2402235" y="692755"/>
            <a:ext cx="9525" cy="133350"/>
          </a:xfrm>
          <a:prstGeom prst="rect">
            <a:avLst/>
          </a:prstGeom>
          <a:solidFill>
            <a:srgbClr val="C9C5BA"/>
          </a:solidFill>
          <a:ln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4" name="Text 1">
            <a:extLst>
              <a:ext uri="{FF2B5EF4-FFF2-40B4-BE49-F238E27FC236}">
                <a16:creationId xmlns:a16="http://schemas.microsoft.com/office/drawing/2014/main" id="{1D60AFAC-3D38-612E-75A5-474A00619639}"/>
              </a:ext>
            </a:extLst>
          </p:cNvPr>
          <p:cNvSpPr/>
          <p:nvPr/>
        </p:nvSpPr>
        <p:spPr>
          <a:xfrm>
            <a:off x="2545110" y="692755"/>
            <a:ext cx="1201192" cy="17145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198" normalizeH="0" baseline="0" noProof="0" dirty="0">
                <a:ln>
                  <a:noFill/>
                </a:ln>
                <a:solidFill>
                  <a:srgbClr val="8A8782"/>
                </a:solidFill>
                <a:effectLst/>
                <a:uLnTx/>
                <a:uFillTx/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YES CERAMICS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 2">
            <a:extLst>
              <a:ext uri="{FF2B5EF4-FFF2-40B4-BE49-F238E27FC236}">
                <a16:creationId xmlns:a16="http://schemas.microsoft.com/office/drawing/2014/main" id="{3F5FF431-388E-58FF-C386-D9798EB892FC}"/>
              </a:ext>
            </a:extLst>
          </p:cNvPr>
          <p:cNvSpPr/>
          <p:nvPr/>
        </p:nvSpPr>
        <p:spPr>
          <a:xfrm>
            <a:off x="15887849" y="687993"/>
            <a:ext cx="1428601" cy="180975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75" b="0" i="0" u="none" strike="noStrike" kern="0" cap="none" spc="176" normalizeH="0" baseline="0" noProof="0" dirty="0">
                <a:ln>
                  <a:noFill/>
                </a:ln>
                <a:solidFill>
                  <a:srgbClr val="8A8782"/>
                </a:solidFill>
                <a:effectLst/>
                <a:uLnTx/>
                <a:uFillTx/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VII — FEATURED</a:t>
            </a:r>
            <a:endParaRPr kumimoji="0" lang="en-US" sz="97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hape 3">
            <a:extLst>
              <a:ext uri="{FF2B5EF4-FFF2-40B4-BE49-F238E27FC236}">
                <a16:creationId xmlns:a16="http://schemas.microsoft.com/office/drawing/2014/main" id="{07E571AD-9D88-F404-871A-3B9190C0430D}"/>
              </a:ext>
            </a:extLst>
          </p:cNvPr>
          <p:cNvSpPr/>
          <p:nvPr/>
        </p:nvSpPr>
        <p:spPr>
          <a:xfrm>
            <a:off x="1047750" y="1197169"/>
            <a:ext cx="8572500" cy="8229600"/>
          </a:xfrm>
          <a:prstGeom prst="rect">
            <a:avLst/>
          </a:prstGeom>
          <a:solidFill>
            <a:srgbClr val="EDE9DE">
              <a:alpha val="91000"/>
            </a:srgbClr>
          </a:solidFill>
          <a:ln w="9525">
            <a:solidFill>
              <a:srgbClr val="C9C5BA">
                <a:alpha val="91000"/>
              </a:srgbClr>
            </a:solidFill>
            <a:prstDash val="soli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7" name="Text 4">
            <a:extLst>
              <a:ext uri="{FF2B5EF4-FFF2-40B4-BE49-F238E27FC236}">
                <a16:creationId xmlns:a16="http://schemas.microsoft.com/office/drawing/2014/main" id="{A8BC7B3A-94AB-8EF5-1A8D-E1F6488F8D6D}"/>
              </a:ext>
            </a:extLst>
          </p:cNvPr>
          <p:cNvSpPr/>
          <p:nvPr/>
        </p:nvSpPr>
        <p:spPr>
          <a:xfrm>
            <a:off x="1228725" y="1378144"/>
            <a:ext cx="1107430" cy="15240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850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25" b="0" i="0" u="none" strike="noStrike" kern="0" cap="none" spc="182" normalizeH="0" baseline="0" noProof="0" dirty="0">
                <a:ln>
                  <a:noFill/>
                </a:ln>
                <a:solidFill>
                  <a:srgbClr val="8A8782"/>
                </a:solidFill>
                <a:effectLst/>
                <a:uLnTx/>
                <a:uFillTx/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CONCEPT · 01</a:t>
            </a:r>
            <a:endParaRPr kumimoji="0" lang="en-US" sz="82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 5">
            <a:extLst>
              <a:ext uri="{FF2B5EF4-FFF2-40B4-BE49-F238E27FC236}">
                <a16:creationId xmlns:a16="http://schemas.microsoft.com/office/drawing/2014/main" id="{28FADE96-00A3-0C67-D90A-DC4ACF8E131C}"/>
              </a:ext>
            </a:extLst>
          </p:cNvPr>
          <p:cNvSpPr/>
          <p:nvPr/>
        </p:nvSpPr>
        <p:spPr>
          <a:xfrm>
            <a:off x="7892504" y="9131494"/>
            <a:ext cx="1622971" cy="15240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850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25" b="0" i="0" u="none" strike="noStrike" kern="0" cap="none" spc="182" normalizeH="0" baseline="0" noProof="0" dirty="0">
                <a:ln>
                  <a:noFill/>
                </a:ln>
                <a:solidFill>
                  <a:srgbClr val="8A8782"/>
                </a:solidFill>
                <a:effectLst/>
                <a:uLnTx/>
                <a:uFillTx/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THE REAL HARD PART</a:t>
            </a:r>
            <a:endParaRPr kumimoji="0" lang="en-US" sz="82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 6">
            <a:extLst>
              <a:ext uri="{FF2B5EF4-FFF2-40B4-BE49-F238E27FC236}">
                <a16:creationId xmlns:a16="http://schemas.microsoft.com/office/drawing/2014/main" id="{3EEBCF7A-9ADA-6E09-AD87-EB9AD3DFB544}"/>
              </a:ext>
            </a:extLst>
          </p:cNvPr>
          <p:cNvSpPr/>
          <p:nvPr/>
        </p:nvSpPr>
        <p:spPr>
          <a:xfrm>
            <a:off x="10382250" y="1271038"/>
            <a:ext cx="3106022" cy="180975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ctr">
            <a:normAutofit fontScale="925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75" b="0" i="0" u="none" strike="noStrike" kern="0" cap="none" spc="273" normalizeH="0" baseline="0" noProof="0" dirty="0">
                <a:ln>
                  <a:noFill/>
                </a:ln>
                <a:solidFill>
                  <a:srgbClr val="1F7A7C"/>
                </a:solidFill>
                <a:effectLst/>
                <a:uLnTx/>
                <a:uFillTx/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VIII — CORE CONCEPT · 01</a:t>
            </a:r>
            <a:endParaRPr kumimoji="0" lang="en-US" sz="97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 7">
            <a:extLst>
              <a:ext uri="{FF2B5EF4-FFF2-40B4-BE49-F238E27FC236}">
                <a16:creationId xmlns:a16="http://schemas.microsoft.com/office/drawing/2014/main" id="{2AF5F84D-71F7-CFF1-EB97-62ABCB9F5271}"/>
              </a:ext>
            </a:extLst>
          </p:cNvPr>
          <p:cNvSpPr/>
          <p:nvPr/>
        </p:nvSpPr>
        <p:spPr>
          <a:xfrm>
            <a:off x="10382250" y="1585363"/>
            <a:ext cx="7063740" cy="629543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050" b="0" i="0" u="none" strike="noStrike" kern="0" cap="none" spc="162" normalizeH="0" baseline="0" noProof="0" dirty="0">
                <a:ln>
                  <a:noFill/>
                </a:ln>
                <a:solidFill>
                  <a:srgbClr val="0F0F0E"/>
                </a:solidFill>
                <a:effectLst/>
                <a:uLnTx/>
                <a:uFillTx/>
                <a:latin typeface="Georgia" pitchFamily="34" charset="0"/>
                <a:ea typeface="Georgia" pitchFamily="34" charset="-122"/>
                <a:cs typeface="Georgia" pitchFamily="34" charset="-120"/>
              </a:rPr>
              <a:t>角度</a:t>
            </a:r>
            <a:endParaRPr kumimoji="0" lang="en-US" sz="4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 8">
            <a:extLst>
              <a:ext uri="{FF2B5EF4-FFF2-40B4-BE49-F238E27FC236}">
                <a16:creationId xmlns:a16="http://schemas.microsoft.com/office/drawing/2014/main" id="{2A097B36-A6F1-FA62-2395-C252B597DC8E}"/>
              </a:ext>
            </a:extLst>
          </p:cNvPr>
          <p:cNvSpPr/>
          <p:nvPr/>
        </p:nvSpPr>
        <p:spPr>
          <a:xfrm>
            <a:off x="10382250" y="2233956"/>
            <a:ext cx="7063740" cy="390525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50" b="0" i="1" u="none" strike="noStrike" kern="1200" cap="none" spc="0" normalizeH="0" baseline="0" noProof="0" dirty="0">
                <a:ln>
                  <a:noFill/>
                </a:ln>
                <a:solidFill>
                  <a:srgbClr val="8A8782"/>
                </a:solidFill>
                <a:effectLst/>
                <a:uLnTx/>
                <a:uFillTx/>
                <a:latin typeface="Georgia" pitchFamily="34" charset="0"/>
                <a:ea typeface="Georgia" pitchFamily="34" charset="-122"/>
                <a:cs typeface="Georgia" pitchFamily="34" charset="-120"/>
              </a:rPr>
              <a:t>The Real Hard Part</a:t>
            </a:r>
            <a:endParaRPr kumimoji="0" lang="en-US" sz="22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ext 9">
            <a:extLst>
              <a:ext uri="{FF2B5EF4-FFF2-40B4-BE49-F238E27FC236}">
                <a16:creationId xmlns:a16="http://schemas.microsoft.com/office/drawing/2014/main" id="{4608B75A-C5A1-F949-4951-9FF6D721A9B6}"/>
              </a:ext>
            </a:extLst>
          </p:cNvPr>
          <p:cNvSpPr/>
          <p:nvPr/>
        </p:nvSpPr>
        <p:spPr>
          <a:xfrm>
            <a:off x="10382250" y="2872131"/>
            <a:ext cx="4316730" cy="1495128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2C2A26"/>
                </a:solidFill>
                <a:effectLst/>
                <a:uLnTx/>
                <a:uFillTx/>
                <a:latin typeface="Arial" pitchFamily="34" charset="0"/>
                <a:ea typeface="Arial" pitchFamily="34" charset="-122"/>
                <a:cs typeface="Arial" pitchFamily="34" charset="-120"/>
              </a:rPr>
              <a:t>同一張圖，不同的應用，重點不同！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Shape 10">
            <a:extLst>
              <a:ext uri="{FF2B5EF4-FFF2-40B4-BE49-F238E27FC236}">
                <a16:creationId xmlns:a16="http://schemas.microsoft.com/office/drawing/2014/main" id="{A33ECF3E-348F-F655-DBF7-2FE62AFDEB57}"/>
              </a:ext>
            </a:extLst>
          </p:cNvPr>
          <p:cNvSpPr/>
          <p:nvPr/>
        </p:nvSpPr>
        <p:spPr>
          <a:xfrm>
            <a:off x="10382250" y="4672059"/>
            <a:ext cx="6858000" cy="9525"/>
          </a:xfrm>
          <a:prstGeom prst="rect">
            <a:avLst/>
          </a:prstGeom>
          <a:solidFill>
            <a:srgbClr val="0F0F0E"/>
          </a:solidFill>
          <a:ln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5" name="Shape 11">
            <a:extLst>
              <a:ext uri="{FF2B5EF4-FFF2-40B4-BE49-F238E27FC236}">
                <a16:creationId xmlns:a16="http://schemas.microsoft.com/office/drawing/2014/main" id="{2C386DE3-C53E-58F2-455E-B50262AC520C}"/>
              </a:ext>
            </a:extLst>
          </p:cNvPr>
          <p:cNvSpPr/>
          <p:nvPr/>
        </p:nvSpPr>
        <p:spPr>
          <a:xfrm>
            <a:off x="10382250" y="5195934"/>
            <a:ext cx="6858000" cy="9525"/>
          </a:xfrm>
          <a:prstGeom prst="rect">
            <a:avLst/>
          </a:prstGeom>
          <a:solidFill>
            <a:srgbClr val="C9C5BA"/>
          </a:solidFill>
          <a:ln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6" name="Text 12">
            <a:extLst>
              <a:ext uri="{FF2B5EF4-FFF2-40B4-BE49-F238E27FC236}">
                <a16:creationId xmlns:a16="http://schemas.microsoft.com/office/drawing/2014/main" id="{491B71D2-E599-688D-661B-206319F7843B}"/>
              </a:ext>
            </a:extLst>
          </p:cNvPr>
          <p:cNvSpPr/>
          <p:nvPr/>
        </p:nvSpPr>
        <p:spPr>
          <a:xfrm>
            <a:off x="10382250" y="4843509"/>
            <a:ext cx="1314450" cy="257175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600" b="0" i="0" u="none" strike="noStrike" kern="0" cap="none" spc="182" normalizeH="0" baseline="0" noProof="0" dirty="0">
                <a:ln>
                  <a:noFill/>
                </a:ln>
                <a:solidFill>
                  <a:srgbClr val="8A8782"/>
                </a:solidFill>
                <a:effectLst/>
                <a:uLnTx/>
                <a:uFillTx/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傢俱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Text 13">
            <a:extLst>
              <a:ext uri="{FF2B5EF4-FFF2-40B4-BE49-F238E27FC236}">
                <a16:creationId xmlns:a16="http://schemas.microsoft.com/office/drawing/2014/main" id="{82F7B132-48C4-306A-F29E-285229B31888}"/>
              </a:ext>
            </a:extLst>
          </p:cNvPr>
          <p:cNvSpPr/>
          <p:nvPr/>
        </p:nvSpPr>
        <p:spPr>
          <a:xfrm>
            <a:off x="11811000" y="4814933"/>
            <a:ext cx="2699084" cy="485775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岩板餐椅搭配木質桌腳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Shape 14">
            <a:extLst>
              <a:ext uri="{FF2B5EF4-FFF2-40B4-BE49-F238E27FC236}">
                <a16:creationId xmlns:a16="http://schemas.microsoft.com/office/drawing/2014/main" id="{C39E1D11-C39D-ACDF-4967-EB9630523F0A}"/>
              </a:ext>
            </a:extLst>
          </p:cNvPr>
          <p:cNvSpPr/>
          <p:nvPr/>
        </p:nvSpPr>
        <p:spPr>
          <a:xfrm>
            <a:off x="10382250" y="5719809"/>
            <a:ext cx="6858000" cy="9525"/>
          </a:xfrm>
          <a:prstGeom prst="rect">
            <a:avLst/>
          </a:prstGeom>
          <a:solidFill>
            <a:srgbClr val="C9C5BA"/>
          </a:solidFill>
          <a:ln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9" name="Text 15">
            <a:extLst>
              <a:ext uri="{FF2B5EF4-FFF2-40B4-BE49-F238E27FC236}">
                <a16:creationId xmlns:a16="http://schemas.microsoft.com/office/drawing/2014/main" id="{67824C5B-083D-DB65-38DD-27152F819A37}"/>
              </a:ext>
            </a:extLst>
          </p:cNvPr>
          <p:cNvSpPr/>
          <p:nvPr/>
        </p:nvSpPr>
        <p:spPr>
          <a:xfrm>
            <a:off x="10382250" y="5367384"/>
            <a:ext cx="1314450" cy="257175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600" b="0" i="0" u="none" strike="noStrike" kern="0" cap="none" spc="182" normalizeH="0" baseline="0" noProof="0" dirty="0">
                <a:ln>
                  <a:noFill/>
                </a:ln>
                <a:solidFill>
                  <a:srgbClr val="8A8782"/>
                </a:solidFill>
                <a:effectLst/>
                <a:uLnTx/>
                <a:uFillTx/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地板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Shape 17">
            <a:extLst>
              <a:ext uri="{FF2B5EF4-FFF2-40B4-BE49-F238E27FC236}">
                <a16:creationId xmlns:a16="http://schemas.microsoft.com/office/drawing/2014/main" id="{572F44A0-F107-F702-FB61-1FFA8F029426}"/>
              </a:ext>
            </a:extLst>
          </p:cNvPr>
          <p:cNvSpPr/>
          <p:nvPr/>
        </p:nvSpPr>
        <p:spPr>
          <a:xfrm>
            <a:off x="10382250" y="6243683"/>
            <a:ext cx="6858000" cy="9525"/>
          </a:xfrm>
          <a:prstGeom prst="rect">
            <a:avLst/>
          </a:prstGeom>
          <a:solidFill>
            <a:srgbClr val="C9C5BA"/>
          </a:solidFill>
          <a:ln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4" name="Shape 20">
            <a:extLst>
              <a:ext uri="{FF2B5EF4-FFF2-40B4-BE49-F238E27FC236}">
                <a16:creationId xmlns:a16="http://schemas.microsoft.com/office/drawing/2014/main" id="{E7F7D626-76B2-87A9-0828-AA51A6D9D627}"/>
              </a:ext>
            </a:extLst>
          </p:cNvPr>
          <p:cNvSpPr/>
          <p:nvPr/>
        </p:nvSpPr>
        <p:spPr>
          <a:xfrm>
            <a:off x="10382250" y="6767558"/>
            <a:ext cx="6858000" cy="9525"/>
          </a:xfrm>
          <a:prstGeom prst="rect">
            <a:avLst/>
          </a:prstGeom>
          <a:solidFill>
            <a:srgbClr val="C9C5BA"/>
          </a:solidFill>
          <a:ln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7" name="Shape 23">
            <a:extLst>
              <a:ext uri="{FF2B5EF4-FFF2-40B4-BE49-F238E27FC236}">
                <a16:creationId xmlns:a16="http://schemas.microsoft.com/office/drawing/2014/main" id="{B0B03B1C-0F4E-92CA-0312-348C13646DCD}"/>
              </a:ext>
            </a:extLst>
          </p:cNvPr>
          <p:cNvSpPr/>
          <p:nvPr/>
        </p:nvSpPr>
        <p:spPr>
          <a:xfrm>
            <a:off x="10382250" y="7119983"/>
            <a:ext cx="2171700" cy="9525"/>
          </a:xfrm>
          <a:prstGeom prst="rect">
            <a:avLst/>
          </a:prstGeom>
          <a:solidFill>
            <a:srgbClr val="1F7A7C"/>
          </a:solidFill>
          <a:ln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8" name="Text 24">
            <a:extLst>
              <a:ext uri="{FF2B5EF4-FFF2-40B4-BE49-F238E27FC236}">
                <a16:creationId xmlns:a16="http://schemas.microsoft.com/office/drawing/2014/main" id="{E95E7CC1-96A2-00B3-7768-E605EE0791FF}"/>
              </a:ext>
            </a:extLst>
          </p:cNvPr>
          <p:cNvSpPr/>
          <p:nvPr/>
        </p:nvSpPr>
        <p:spPr>
          <a:xfrm>
            <a:off x="10382250" y="7262858"/>
            <a:ext cx="2247900" cy="15240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850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25" b="0" i="0" u="none" strike="noStrike" kern="0" cap="none" spc="198" normalizeH="0" baseline="0" noProof="0" dirty="0">
                <a:ln>
                  <a:noFill/>
                </a:ln>
                <a:solidFill>
                  <a:srgbClr val="1F7A7C"/>
                </a:solidFill>
                <a:effectLst/>
                <a:uLnTx/>
                <a:uFillTx/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— A</a:t>
            </a:r>
            <a:endParaRPr kumimoji="0" lang="en-US" sz="82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Text 25">
            <a:extLst>
              <a:ext uri="{FF2B5EF4-FFF2-40B4-BE49-F238E27FC236}">
                <a16:creationId xmlns:a16="http://schemas.microsoft.com/office/drawing/2014/main" id="{811C85AA-57AA-F9BE-2DB4-97C0ECAA5684}"/>
              </a:ext>
            </a:extLst>
          </p:cNvPr>
          <p:cNvSpPr/>
          <p:nvPr/>
        </p:nvSpPr>
        <p:spPr>
          <a:xfrm>
            <a:off x="10382250" y="7453358"/>
            <a:ext cx="2247900" cy="333375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650" b="0" i="0" u="none" strike="noStrike" kern="0" cap="none" spc="66" normalizeH="0" baseline="0" noProof="0" dirty="0">
                <a:ln>
                  <a:noFill/>
                </a:ln>
                <a:solidFill>
                  <a:srgbClr val="0F0F0E"/>
                </a:solidFill>
                <a:effectLst/>
                <a:uLnTx/>
                <a:uFillTx/>
                <a:latin typeface="Georgia" pitchFamily="34" charset="0"/>
                <a:ea typeface="Georgia" pitchFamily="34" charset="-122"/>
                <a:cs typeface="Georgia" pitchFamily="34" charset="-120"/>
              </a:rPr>
              <a:t>重點不同</a:t>
            </a:r>
            <a:endParaRPr kumimoji="0" lang="en-US" sz="16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Shape 26">
            <a:extLst>
              <a:ext uri="{FF2B5EF4-FFF2-40B4-BE49-F238E27FC236}">
                <a16:creationId xmlns:a16="http://schemas.microsoft.com/office/drawing/2014/main" id="{76AB7355-C632-8B21-C267-502F64208405}"/>
              </a:ext>
            </a:extLst>
          </p:cNvPr>
          <p:cNvSpPr/>
          <p:nvPr/>
        </p:nvSpPr>
        <p:spPr>
          <a:xfrm>
            <a:off x="12725400" y="7119983"/>
            <a:ext cx="2171700" cy="9525"/>
          </a:xfrm>
          <a:prstGeom prst="rect">
            <a:avLst/>
          </a:prstGeom>
          <a:solidFill>
            <a:srgbClr val="1F7A7C"/>
          </a:solidFill>
          <a:ln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31" name="Text 27">
            <a:extLst>
              <a:ext uri="{FF2B5EF4-FFF2-40B4-BE49-F238E27FC236}">
                <a16:creationId xmlns:a16="http://schemas.microsoft.com/office/drawing/2014/main" id="{AD3C1F15-AF70-420B-7F5A-8A39B531F99F}"/>
              </a:ext>
            </a:extLst>
          </p:cNvPr>
          <p:cNvSpPr/>
          <p:nvPr/>
        </p:nvSpPr>
        <p:spPr>
          <a:xfrm>
            <a:off x="12725400" y="7262858"/>
            <a:ext cx="2247900" cy="15240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850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25" b="0" i="0" u="none" strike="noStrike" kern="0" cap="none" spc="198" normalizeH="0" baseline="0" noProof="0" dirty="0">
                <a:ln>
                  <a:noFill/>
                </a:ln>
                <a:solidFill>
                  <a:srgbClr val="1F7A7C"/>
                </a:solidFill>
                <a:effectLst/>
                <a:uLnTx/>
                <a:uFillTx/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— B</a:t>
            </a:r>
            <a:endParaRPr kumimoji="0" lang="en-US" sz="82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Text 28">
            <a:extLst>
              <a:ext uri="{FF2B5EF4-FFF2-40B4-BE49-F238E27FC236}">
                <a16:creationId xmlns:a16="http://schemas.microsoft.com/office/drawing/2014/main" id="{3C66A9CF-092E-B50F-8993-3F9C777CEBA5}"/>
              </a:ext>
            </a:extLst>
          </p:cNvPr>
          <p:cNvSpPr/>
          <p:nvPr/>
        </p:nvSpPr>
        <p:spPr>
          <a:xfrm>
            <a:off x="12725400" y="7453358"/>
            <a:ext cx="2247900" cy="333375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650" b="0" i="0" u="none" strike="noStrike" kern="0" cap="none" spc="66" normalizeH="0" baseline="0" noProof="0" dirty="0">
                <a:ln>
                  <a:noFill/>
                </a:ln>
                <a:solidFill>
                  <a:srgbClr val="0F0F0E"/>
                </a:solidFill>
                <a:effectLst/>
                <a:uLnTx/>
                <a:uFillTx/>
                <a:latin typeface="Georgia" pitchFamily="34" charset="0"/>
                <a:ea typeface="Georgia" pitchFamily="34" charset="-122"/>
                <a:cs typeface="Georgia" pitchFamily="34" charset="-120"/>
              </a:rPr>
              <a:t>快速查找</a:t>
            </a:r>
            <a:endParaRPr kumimoji="0" lang="en-US" sz="16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Shape 29">
            <a:extLst>
              <a:ext uri="{FF2B5EF4-FFF2-40B4-BE49-F238E27FC236}">
                <a16:creationId xmlns:a16="http://schemas.microsoft.com/office/drawing/2014/main" id="{1C089BBD-A43A-DB77-B441-54A07BF78823}"/>
              </a:ext>
            </a:extLst>
          </p:cNvPr>
          <p:cNvSpPr/>
          <p:nvPr/>
        </p:nvSpPr>
        <p:spPr>
          <a:xfrm>
            <a:off x="15068550" y="7119983"/>
            <a:ext cx="2171700" cy="9525"/>
          </a:xfrm>
          <a:prstGeom prst="rect">
            <a:avLst/>
          </a:prstGeom>
          <a:solidFill>
            <a:srgbClr val="1F7A7C"/>
          </a:solidFill>
          <a:ln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34" name="Text 30">
            <a:extLst>
              <a:ext uri="{FF2B5EF4-FFF2-40B4-BE49-F238E27FC236}">
                <a16:creationId xmlns:a16="http://schemas.microsoft.com/office/drawing/2014/main" id="{7F88A588-EF2D-68CD-1589-13721685C53D}"/>
              </a:ext>
            </a:extLst>
          </p:cNvPr>
          <p:cNvSpPr/>
          <p:nvPr/>
        </p:nvSpPr>
        <p:spPr>
          <a:xfrm>
            <a:off x="15068550" y="7262858"/>
            <a:ext cx="2247900" cy="15240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850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25" b="0" i="0" u="none" strike="noStrike" kern="0" cap="none" spc="198" normalizeH="0" baseline="0" noProof="0" dirty="0">
                <a:ln>
                  <a:noFill/>
                </a:ln>
                <a:solidFill>
                  <a:srgbClr val="1F7A7C"/>
                </a:solidFill>
                <a:effectLst/>
                <a:uLnTx/>
                <a:uFillTx/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— C</a:t>
            </a:r>
            <a:endParaRPr kumimoji="0" lang="en-US" sz="82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Text 31">
            <a:extLst>
              <a:ext uri="{FF2B5EF4-FFF2-40B4-BE49-F238E27FC236}">
                <a16:creationId xmlns:a16="http://schemas.microsoft.com/office/drawing/2014/main" id="{D2591C0A-ED3E-2C6B-769B-5DCCF0B3222E}"/>
              </a:ext>
            </a:extLst>
          </p:cNvPr>
          <p:cNvSpPr/>
          <p:nvPr/>
        </p:nvSpPr>
        <p:spPr>
          <a:xfrm>
            <a:off x="15068550" y="7453358"/>
            <a:ext cx="2247900" cy="333375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650" b="0" i="0" u="none" strike="noStrike" kern="0" cap="none" spc="66" normalizeH="0" baseline="0" noProof="0" dirty="0">
                <a:ln>
                  <a:noFill/>
                </a:ln>
                <a:solidFill>
                  <a:srgbClr val="0F0F0E"/>
                </a:solidFill>
                <a:effectLst/>
                <a:uLnTx/>
                <a:uFillTx/>
                <a:latin typeface="Georgia" pitchFamily="34" charset="0"/>
                <a:ea typeface="Georgia" pitchFamily="34" charset="-122"/>
                <a:cs typeface="Georgia" pitchFamily="34" charset="-120"/>
              </a:rPr>
              <a:t>輕鬆上手</a:t>
            </a:r>
            <a:endParaRPr kumimoji="0" lang="en-US" sz="16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7" name="圖片 36">
            <a:extLst>
              <a:ext uri="{FF2B5EF4-FFF2-40B4-BE49-F238E27FC236}">
                <a16:creationId xmlns:a16="http://schemas.microsoft.com/office/drawing/2014/main" id="{C9926DF4-6356-E3A3-660F-C9D7AAF79B39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30156"/>
          <a:stretch>
            <a:fillRect/>
          </a:stretch>
        </p:blipFill>
        <p:spPr>
          <a:xfrm>
            <a:off x="1047750" y="1235269"/>
            <a:ext cx="8572500" cy="8182475"/>
          </a:xfrm>
          <a:prstGeom prst="rect">
            <a:avLst/>
          </a:prstGeom>
        </p:spPr>
      </p:pic>
      <p:sp>
        <p:nvSpPr>
          <p:cNvPr id="38" name="Text 13">
            <a:extLst>
              <a:ext uri="{FF2B5EF4-FFF2-40B4-BE49-F238E27FC236}">
                <a16:creationId xmlns:a16="http://schemas.microsoft.com/office/drawing/2014/main" id="{C17340A1-EA9C-40C7-1B7F-90110BCE88F2}"/>
              </a:ext>
            </a:extLst>
          </p:cNvPr>
          <p:cNvSpPr/>
          <p:nvPr/>
        </p:nvSpPr>
        <p:spPr>
          <a:xfrm>
            <a:off x="11811000" y="5281659"/>
            <a:ext cx="2699084" cy="485775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暖色地板進門橫舖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Text 12">
            <a:extLst>
              <a:ext uri="{FF2B5EF4-FFF2-40B4-BE49-F238E27FC236}">
                <a16:creationId xmlns:a16="http://schemas.microsoft.com/office/drawing/2014/main" id="{88D6AE3D-3438-FB19-ABCB-BEB4FDD79EA9}"/>
              </a:ext>
            </a:extLst>
          </p:cNvPr>
          <p:cNvSpPr/>
          <p:nvPr/>
        </p:nvSpPr>
        <p:spPr>
          <a:xfrm>
            <a:off x="10382250" y="5900783"/>
            <a:ext cx="1314450" cy="257175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磁磚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Text 13">
            <a:extLst>
              <a:ext uri="{FF2B5EF4-FFF2-40B4-BE49-F238E27FC236}">
                <a16:creationId xmlns:a16="http://schemas.microsoft.com/office/drawing/2014/main" id="{A257F140-F903-D353-2479-FC673AB34DB0}"/>
              </a:ext>
            </a:extLst>
          </p:cNvPr>
          <p:cNvSpPr/>
          <p:nvPr/>
        </p:nvSpPr>
        <p:spPr>
          <a:xfrm>
            <a:off x="11811000" y="5831900"/>
            <a:ext cx="2699084" cy="485775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灰色電視牆，輕岩石風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Text 12">
            <a:extLst>
              <a:ext uri="{FF2B5EF4-FFF2-40B4-BE49-F238E27FC236}">
                <a16:creationId xmlns:a16="http://schemas.microsoft.com/office/drawing/2014/main" id="{BE164C6C-3BC6-DC37-86F7-253ECE9683F0}"/>
              </a:ext>
            </a:extLst>
          </p:cNvPr>
          <p:cNvSpPr/>
          <p:nvPr/>
        </p:nvSpPr>
        <p:spPr>
          <a:xfrm>
            <a:off x="10382250" y="6486570"/>
            <a:ext cx="1314450" cy="257175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燈具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Text 13">
            <a:extLst>
              <a:ext uri="{FF2B5EF4-FFF2-40B4-BE49-F238E27FC236}">
                <a16:creationId xmlns:a16="http://schemas.microsoft.com/office/drawing/2014/main" id="{22E20810-2316-6BD9-10A0-B762707B59E8}"/>
              </a:ext>
            </a:extLst>
          </p:cNvPr>
          <p:cNvSpPr/>
          <p:nvPr/>
        </p:nvSpPr>
        <p:spPr>
          <a:xfrm>
            <a:off x="11811000" y="6417687"/>
            <a:ext cx="2699084" cy="485775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藝術造形燈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93388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5F2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7750" y="615784"/>
            <a:ext cx="1221135" cy="28575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2402235" y="691984"/>
            <a:ext cx="9525" cy="133350"/>
          </a:xfrm>
          <a:prstGeom prst="rect">
            <a:avLst/>
          </a:prstGeom>
          <a:solidFill>
            <a:srgbClr val="C9C5BA"/>
          </a:solidFill>
          <a:ln/>
        </p:spPr>
        <p:txBody>
          <a:bodyPr/>
          <a:lstStyle/>
          <a:p>
            <a:endParaRPr lang="zh-TW" altLang="en-US"/>
          </a:p>
        </p:txBody>
      </p:sp>
      <p:sp>
        <p:nvSpPr>
          <p:cNvPr id="4" name="Text 1"/>
          <p:cNvSpPr/>
          <p:nvPr/>
        </p:nvSpPr>
        <p:spPr>
          <a:xfrm>
            <a:off x="2545110" y="691984"/>
            <a:ext cx="1201192" cy="17145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10000"/>
          </a:bodyPr>
          <a:lstStyle/>
          <a:p>
            <a:pPr marL="0" indent="0" algn="l">
              <a:buNone/>
            </a:pPr>
            <a:r>
              <a:rPr lang="en-US" sz="900" kern="0" spc="198" dirty="0">
                <a:solidFill>
                  <a:srgbClr val="8A8782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YES CERAMICS</a:t>
            </a:r>
            <a:endParaRPr lang="en-US" sz="900" dirty="0"/>
          </a:p>
        </p:txBody>
      </p:sp>
      <p:sp>
        <p:nvSpPr>
          <p:cNvPr id="5" name="Text 2"/>
          <p:cNvSpPr/>
          <p:nvPr/>
        </p:nvSpPr>
        <p:spPr>
          <a:xfrm>
            <a:off x="15887849" y="687221"/>
            <a:ext cx="1428601" cy="180975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10000"/>
          </a:bodyPr>
          <a:lstStyle/>
          <a:p>
            <a:pPr marL="0" indent="0" algn="l">
              <a:buNone/>
            </a:pPr>
            <a:r>
              <a:rPr lang="en-US" sz="975" kern="0" spc="176" dirty="0">
                <a:solidFill>
                  <a:srgbClr val="8A8782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CHAPTER MARKER</a:t>
            </a:r>
            <a:endParaRPr lang="en-US" sz="975" dirty="0"/>
          </a:p>
        </p:txBody>
      </p:sp>
      <p:sp>
        <p:nvSpPr>
          <p:cNvPr id="6" name="Text 3"/>
          <p:cNvSpPr/>
          <p:nvPr/>
        </p:nvSpPr>
        <p:spPr>
          <a:xfrm>
            <a:off x="1047750" y="1195637"/>
            <a:ext cx="3620167" cy="807720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marL="0" indent="0" algn="l">
              <a:lnSpc>
                <a:spcPct val="90000"/>
              </a:lnSpc>
              <a:buNone/>
            </a:pPr>
            <a:r>
              <a:rPr lang="en-US" sz="15000" i="1" kern="0" spc="-600" dirty="0">
                <a:solidFill>
                  <a:srgbClr val="8A8782">
                    <a:alpha val="92000"/>
                  </a:srgbClr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III</a:t>
            </a:r>
            <a:endParaRPr lang="en-US" sz="15000" dirty="0"/>
          </a:p>
        </p:txBody>
      </p:sp>
      <p:sp>
        <p:nvSpPr>
          <p:cNvPr id="7" name="Text 4"/>
          <p:cNvSpPr/>
          <p:nvPr/>
        </p:nvSpPr>
        <p:spPr>
          <a:xfrm>
            <a:off x="5133975" y="1210824"/>
            <a:ext cx="12469463" cy="180975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ctr">
            <a:normAutofit fontScale="92500" lnSpcReduction="10000"/>
          </a:bodyPr>
          <a:lstStyle/>
          <a:p>
            <a:pPr marL="0" indent="0" algn="l">
              <a:buNone/>
            </a:pPr>
            <a:r>
              <a:rPr lang="en-US" sz="975" kern="0" spc="273" dirty="0">
                <a:solidFill>
                  <a:srgbClr val="1F7A7C">
                    <a:alpha val="83000"/>
                  </a:srgbClr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CHAPTER THREE</a:t>
            </a:r>
            <a:endParaRPr lang="en-US" sz="975" dirty="0"/>
          </a:p>
        </p:txBody>
      </p:sp>
      <p:sp>
        <p:nvSpPr>
          <p:cNvPr id="8" name="Text 5"/>
          <p:cNvSpPr/>
          <p:nvPr/>
        </p:nvSpPr>
        <p:spPr>
          <a:xfrm>
            <a:off x="5133975" y="1582299"/>
            <a:ext cx="12469463" cy="1518196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20000"/>
          </a:bodyPr>
          <a:lstStyle/>
          <a:p>
            <a:pPr marL="0" indent="0" algn="l">
              <a:lnSpc>
                <a:spcPct val="105000"/>
              </a:lnSpc>
              <a:buNone/>
            </a:pPr>
            <a:r>
              <a:rPr lang="en-US" sz="11100" kern="0" spc="222" dirty="0" err="1">
                <a:latin typeface="Georgia" pitchFamily="34" charset="0"/>
                <a:ea typeface="Georgia" pitchFamily="34" charset="-122"/>
                <a:cs typeface="Georgia" pitchFamily="34" charset="-120"/>
              </a:rPr>
              <a:t>脈絡是</a:t>
            </a:r>
            <a:r>
              <a:rPr lang="zh-TW" altLang="en-US" sz="11100" kern="0" spc="222" dirty="0">
                <a:latin typeface="Georgia" pitchFamily="34" charset="0"/>
                <a:ea typeface="Georgia" pitchFamily="34" charset="-122"/>
                <a:cs typeface="Georgia" pitchFamily="34" charset="-120"/>
              </a:rPr>
              <a:t>重點</a:t>
            </a:r>
            <a:endParaRPr lang="en-US" sz="11100" dirty="0"/>
          </a:p>
        </p:txBody>
      </p:sp>
      <p:sp>
        <p:nvSpPr>
          <p:cNvPr id="9" name="Text 6"/>
          <p:cNvSpPr/>
          <p:nvPr/>
        </p:nvSpPr>
        <p:spPr>
          <a:xfrm>
            <a:off x="5133975" y="3323315"/>
            <a:ext cx="12469463" cy="603796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20000"/>
          </a:bodyPr>
          <a:lstStyle/>
          <a:p>
            <a:pPr marL="0" indent="0" algn="l">
              <a:lnSpc>
                <a:spcPct val="110000"/>
              </a:lnSpc>
              <a:buNone/>
            </a:pPr>
            <a:r>
              <a:rPr lang="en-US" sz="4050" i="1" kern="0" spc="-40" dirty="0">
                <a:latin typeface="Georgia" pitchFamily="34" charset="0"/>
                <a:ea typeface="Georgia" pitchFamily="34" charset="-122"/>
                <a:cs typeface="Georgia" pitchFamily="34" charset="-120"/>
              </a:rPr>
              <a:t>The Hard Part</a:t>
            </a:r>
            <a:endParaRPr lang="en-US" sz="4050" dirty="0"/>
          </a:p>
        </p:txBody>
      </p:sp>
      <p:sp>
        <p:nvSpPr>
          <p:cNvPr id="10" name="Text 7"/>
          <p:cNvSpPr/>
          <p:nvPr/>
        </p:nvSpPr>
        <p:spPr>
          <a:xfrm>
            <a:off x="5133975" y="4319118"/>
            <a:ext cx="7456170" cy="81528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20000"/>
          </a:bodyPr>
          <a:lstStyle/>
          <a:p>
            <a:pPr marL="0" indent="0" algn="l">
              <a:lnSpc>
                <a:spcPct val="170000"/>
              </a:lnSpc>
              <a:buNone/>
            </a:pPr>
            <a:r>
              <a:rPr lang="en-US" sz="1800" dirty="0">
                <a:latin typeface="Arial" pitchFamily="34" charset="0"/>
                <a:ea typeface="Arial" pitchFamily="34" charset="-122"/>
                <a:cs typeface="Arial" pitchFamily="34" charset="-120"/>
              </a:rPr>
              <a:t>知識庫真正難的不是「資料」，是「脈絡」——背後的判斷邏輯。沒有脈絡，AI 跟新人一樣只會照拄。</a:t>
            </a:r>
            <a:endParaRPr lang="en-US" sz="1800" dirty="0"/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6FBCBC8C-7A1B-671E-4B66-C19103934940}"/>
              </a:ext>
            </a:extLst>
          </p:cNvPr>
          <p:cNvSpPr txBox="1"/>
          <p:nvPr/>
        </p:nvSpPr>
        <p:spPr>
          <a:xfrm>
            <a:off x="5133975" y="5929582"/>
            <a:ext cx="9180094" cy="16821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l">
              <a:lnSpc>
                <a:spcPct val="105000"/>
              </a:lnSpc>
              <a:buNone/>
            </a:pPr>
            <a:r>
              <a:rPr lang="zh-TW" altLang="en-US" sz="10300" kern="0" spc="222" dirty="0">
                <a:latin typeface="Georgia" pitchFamily="34" charset="0"/>
                <a:ea typeface="Georgia" pitchFamily="34" charset="-122"/>
                <a:cs typeface="Georgia" pitchFamily="34" charset="-120"/>
              </a:rPr>
              <a:t>共寫</a:t>
            </a:r>
            <a:r>
              <a:rPr lang="en-US" altLang="zh-TW" sz="10300" kern="0" spc="222" dirty="0">
                <a:latin typeface="Georgia" pitchFamily="34" charset="0"/>
                <a:ea typeface="Georgia" pitchFamily="34" charset="-122"/>
                <a:cs typeface="Georgia" pitchFamily="34" charset="-120"/>
              </a:rPr>
              <a:t>是</a:t>
            </a:r>
            <a:r>
              <a:rPr lang="zh-TW" altLang="en-US" sz="10300" kern="0" spc="222" dirty="0">
                <a:latin typeface="Georgia" pitchFamily="34" charset="0"/>
                <a:ea typeface="Georgia" pitchFamily="34" charset="-122"/>
                <a:cs typeface="Georgia" pitchFamily="34" charset="-120"/>
              </a:rPr>
              <a:t>重點</a:t>
            </a:r>
            <a:endParaRPr lang="en-US" altLang="zh-TW" sz="103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5F2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7750" y="616555"/>
            <a:ext cx="1221135" cy="28575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2402235" y="692755"/>
            <a:ext cx="9525" cy="133350"/>
          </a:xfrm>
          <a:prstGeom prst="rect">
            <a:avLst/>
          </a:prstGeom>
          <a:solidFill>
            <a:srgbClr val="C9C5BA"/>
          </a:solidFill>
          <a:ln/>
        </p:spPr>
        <p:txBody>
          <a:bodyPr/>
          <a:lstStyle/>
          <a:p>
            <a:endParaRPr lang="zh-TW" altLang="en-US"/>
          </a:p>
        </p:txBody>
      </p:sp>
      <p:sp>
        <p:nvSpPr>
          <p:cNvPr id="4" name="Text 1"/>
          <p:cNvSpPr/>
          <p:nvPr/>
        </p:nvSpPr>
        <p:spPr>
          <a:xfrm>
            <a:off x="2545110" y="692755"/>
            <a:ext cx="1201192" cy="17145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10000"/>
          </a:bodyPr>
          <a:lstStyle/>
          <a:p>
            <a:pPr marL="0" indent="0" algn="l">
              <a:buNone/>
            </a:pPr>
            <a:r>
              <a:rPr lang="en-US" sz="900" kern="0" spc="198" dirty="0">
                <a:solidFill>
                  <a:srgbClr val="8A8782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YES CERAMICS</a:t>
            </a:r>
            <a:endParaRPr lang="en-US" sz="900" dirty="0"/>
          </a:p>
        </p:txBody>
      </p:sp>
      <p:sp>
        <p:nvSpPr>
          <p:cNvPr id="5" name="Text 2"/>
          <p:cNvSpPr/>
          <p:nvPr/>
        </p:nvSpPr>
        <p:spPr>
          <a:xfrm>
            <a:off x="15887849" y="687993"/>
            <a:ext cx="1428601" cy="180975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10000"/>
          </a:bodyPr>
          <a:lstStyle/>
          <a:p>
            <a:pPr marL="0" indent="0" algn="l">
              <a:buNone/>
            </a:pPr>
            <a:r>
              <a:rPr lang="en-US" sz="975" kern="0" spc="176" dirty="0">
                <a:solidFill>
                  <a:srgbClr val="8A8782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VII — FEATURED</a:t>
            </a:r>
            <a:endParaRPr lang="en-US" sz="975" dirty="0"/>
          </a:p>
        </p:txBody>
      </p:sp>
      <p:sp>
        <p:nvSpPr>
          <p:cNvPr id="6" name="Shape 3"/>
          <p:cNvSpPr/>
          <p:nvPr/>
        </p:nvSpPr>
        <p:spPr>
          <a:xfrm>
            <a:off x="1047750" y="1197169"/>
            <a:ext cx="8572500" cy="8229600"/>
          </a:xfrm>
          <a:prstGeom prst="rect">
            <a:avLst/>
          </a:prstGeom>
          <a:solidFill>
            <a:srgbClr val="EDE9DE">
              <a:alpha val="91000"/>
            </a:srgbClr>
          </a:solidFill>
          <a:ln w="9525">
            <a:solidFill>
              <a:srgbClr val="C9C5BA">
                <a:alpha val="91000"/>
              </a:srgbClr>
            </a:solidFill>
            <a:prstDash val="soli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7" name="Text 4"/>
          <p:cNvSpPr/>
          <p:nvPr/>
        </p:nvSpPr>
        <p:spPr>
          <a:xfrm>
            <a:off x="1228725" y="1378144"/>
            <a:ext cx="1107430" cy="15240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85000" lnSpcReduction="10000"/>
          </a:bodyPr>
          <a:lstStyle/>
          <a:p>
            <a:pPr marL="0" indent="0" algn="l">
              <a:buNone/>
            </a:pPr>
            <a:r>
              <a:rPr lang="en-US" sz="825" kern="0" spc="182" dirty="0">
                <a:solidFill>
                  <a:srgbClr val="8A8782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CONCEPT · 01</a:t>
            </a:r>
            <a:endParaRPr lang="en-US" sz="825" dirty="0"/>
          </a:p>
        </p:txBody>
      </p:sp>
      <p:sp>
        <p:nvSpPr>
          <p:cNvPr id="8" name="Text 5"/>
          <p:cNvSpPr/>
          <p:nvPr/>
        </p:nvSpPr>
        <p:spPr>
          <a:xfrm>
            <a:off x="7892504" y="9131494"/>
            <a:ext cx="1622971" cy="15240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85000" lnSpcReduction="10000"/>
          </a:bodyPr>
          <a:lstStyle/>
          <a:p>
            <a:pPr marL="0" indent="0" algn="l">
              <a:buNone/>
            </a:pPr>
            <a:r>
              <a:rPr lang="en-US" sz="825" kern="0" spc="182" dirty="0">
                <a:solidFill>
                  <a:srgbClr val="8A8782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THE REAL HARD PART</a:t>
            </a:r>
            <a:endParaRPr lang="en-US" sz="825" dirty="0"/>
          </a:p>
        </p:txBody>
      </p:sp>
      <p:pic>
        <p:nvPicPr>
          <p:cNvPr id="9" name="Image 1" descr="preencoded.png"/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1057275" y="1206694"/>
            <a:ext cx="8553450" cy="8210550"/>
          </a:xfrm>
          <a:prstGeom prst="rect">
            <a:avLst/>
          </a:prstGeom>
        </p:spPr>
      </p:pic>
      <p:sp>
        <p:nvSpPr>
          <p:cNvPr id="10" name="Text 6"/>
          <p:cNvSpPr/>
          <p:nvPr/>
        </p:nvSpPr>
        <p:spPr>
          <a:xfrm>
            <a:off x="10382250" y="1271038"/>
            <a:ext cx="3106022" cy="180975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ctr">
            <a:normAutofit fontScale="92500" lnSpcReduction="10000"/>
          </a:bodyPr>
          <a:lstStyle/>
          <a:p>
            <a:pPr marL="0" indent="0" algn="l">
              <a:buNone/>
            </a:pPr>
            <a:r>
              <a:rPr lang="en-US" sz="975" kern="0" spc="273" dirty="0">
                <a:solidFill>
                  <a:srgbClr val="1F7A7C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VIII — CORE CONCEPT · 01</a:t>
            </a:r>
            <a:endParaRPr lang="en-US" sz="975" dirty="0"/>
          </a:p>
        </p:txBody>
      </p:sp>
      <p:sp>
        <p:nvSpPr>
          <p:cNvPr id="11" name="Text 7"/>
          <p:cNvSpPr/>
          <p:nvPr/>
        </p:nvSpPr>
        <p:spPr>
          <a:xfrm>
            <a:off x="10382250" y="1585363"/>
            <a:ext cx="7063740" cy="629543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10000"/>
          </a:bodyPr>
          <a:lstStyle/>
          <a:p>
            <a:pPr marL="0" indent="0" algn="l">
              <a:lnSpc>
                <a:spcPct val="115000"/>
              </a:lnSpc>
              <a:buNone/>
            </a:pPr>
            <a:r>
              <a:rPr lang="en-US" sz="4050" kern="0" spc="162" dirty="0">
                <a:solidFill>
                  <a:srgbClr val="0F0F0E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脈絡</a:t>
            </a:r>
            <a:endParaRPr lang="en-US" sz="4050" dirty="0"/>
          </a:p>
        </p:txBody>
      </p:sp>
      <p:sp>
        <p:nvSpPr>
          <p:cNvPr id="12" name="Text 8"/>
          <p:cNvSpPr/>
          <p:nvPr/>
        </p:nvSpPr>
        <p:spPr>
          <a:xfrm>
            <a:off x="10382250" y="2233956"/>
            <a:ext cx="7063740" cy="390525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lnSpcReduction="10000"/>
          </a:bodyPr>
          <a:lstStyle/>
          <a:p>
            <a:pPr marL="0" indent="0" algn="l">
              <a:buNone/>
            </a:pPr>
            <a:r>
              <a:rPr lang="en-US" sz="2250" i="1" dirty="0">
                <a:solidFill>
                  <a:srgbClr val="8A8782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The Real Hard Part</a:t>
            </a:r>
            <a:endParaRPr lang="en-US" sz="2250" dirty="0"/>
          </a:p>
        </p:txBody>
      </p:sp>
      <p:sp>
        <p:nvSpPr>
          <p:cNvPr id="13" name="Text 9"/>
          <p:cNvSpPr/>
          <p:nvPr/>
        </p:nvSpPr>
        <p:spPr>
          <a:xfrm>
            <a:off x="10382250" y="2872131"/>
            <a:ext cx="4316730" cy="1495128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10000"/>
          </a:bodyPr>
          <a:lstStyle/>
          <a:p>
            <a:pPr marL="0" indent="0" algn="l">
              <a:lnSpc>
                <a:spcPct val="170000"/>
              </a:lnSpc>
              <a:buNone/>
            </a:pPr>
            <a:r>
              <a:rPr lang="en-US" sz="1350" dirty="0">
                <a:solidFill>
                  <a:srgbClr val="2C2A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知識庫真正難的不是資料，是脈絡——知識背後的判斷邏輯。同一間廁所、不同預算、不同設計師，搭配差很多。教學徒不能只說「這樣做」，要說「為什麼」。當你有了脈絡，新建材、新品項都可以循著這個脈絡自動建構出來——AI 也能用這個脈絡做判斷。</a:t>
            </a:r>
            <a:endParaRPr lang="en-US" sz="1350" dirty="0"/>
          </a:p>
        </p:txBody>
      </p:sp>
      <p:sp>
        <p:nvSpPr>
          <p:cNvPr id="14" name="Shape 10"/>
          <p:cNvSpPr/>
          <p:nvPr/>
        </p:nvSpPr>
        <p:spPr>
          <a:xfrm>
            <a:off x="10382250" y="4672059"/>
            <a:ext cx="6858000" cy="9525"/>
          </a:xfrm>
          <a:prstGeom prst="rect">
            <a:avLst/>
          </a:prstGeom>
          <a:solidFill>
            <a:srgbClr val="0F0F0E"/>
          </a:solidFill>
          <a:ln/>
        </p:spPr>
        <p:txBody>
          <a:bodyPr/>
          <a:lstStyle/>
          <a:p>
            <a:endParaRPr lang="zh-TW" altLang="en-US"/>
          </a:p>
        </p:txBody>
      </p:sp>
      <p:sp>
        <p:nvSpPr>
          <p:cNvPr id="15" name="Shape 11"/>
          <p:cNvSpPr/>
          <p:nvPr/>
        </p:nvSpPr>
        <p:spPr>
          <a:xfrm>
            <a:off x="10382250" y="5195934"/>
            <a:ext cx="6858000" cy="9525"/>
          </a:xfrm>
          <a:prstGeom prst="rect">
            <a:avLst/>
          </a:prstGeom>
          <a:solidFill>
            <a:srgbClr val="C9C5BA"/>
          </a:solidFill>
          <a:ln/>
        </p:spPr>
        <p:txBody>
          <a:bodyPr/>
          <a:lstStyle/>
          <a:p>
            <a:endParaRPr lang="zh-TW" altLang="en-US"/>
          </a:p>
        </p:txBody>
      </p:sp>
      <p:sp>
        <p:nvSpPr>
          <p:cNvPr id="16" name="Text 12"/>
          <p:cNvSpPr/>
          <p:nvPr/>
        </p:nvSpPr>
        <p:spPr>
          <a:xfrm>
            <a:off x="10382250" y="4843509"/>
            <a:ext cx="1314450" cy="257175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marL="0" indent="0" algn="l">
              <a:buNone/>
            </a:pPr>
            <a:r>
              <a:rPr lang="en-US" sz="825" kern="0" spc="182" dirty="0">
                <a:solidFill>
                  <a:srgbClr val="8A8782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ASK</a:t>
            </a:r>
            <a:endParaRPr lang="en-US" sz="825" dirty="0"/>
          </a:p>
        </p:txBody>
      </p:sp>
      <p:sp>
        <p:nvSpPr>
          <p:cNvPr id="17" name="Text 13"/>
          <p:cNvSpPr/>
          <p:nvPr/>
        </p:nvSpPr>
        <p:spPr>
          <a:xfrm>
            <a:off x="11811000" y="4814934"/>
            <a:ext cx="1376958" cy="28575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marL="0" indent="0" algn="l">
              <a:buNone/>
            </a:pPr>
            <a:r>
              <a:rPr lang="en-US" sz="1350" kern="0" spc="54" dirty="0">
                <a:solidFill>
                  <a:srgbClr val="0F0F0E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Why, not what</a:t>
            </a:r>
            <a:endParaRPr lang="en-US" sz="1350" dirty="0"/>
          </a:p>
        </p:txBody>
      </p:sp>
      <p:sp>
        <p:nvSpPr>
          <p:cNvPr id="18" name="Shape 14"/>
          <p:cNvSpPr/>
          <p:nvPr/>
        </p:nvSpPr>
        <p:spPr>
          <a:xfrm>
            <a:off x="10382250" y="5719809"/>
            <a:ext cx="6858000" cy="9525"/>
          </a:xfrm>
          <a:prstGeom prst="rect">
            <a:avLst/>
          </a:prstGeom>
          <a:solidFill>
            <a:srgbClr val="C9C5BA"/>
          </a:solidFill>
          <a:ln/>
        </p:spPr>
        <p:txBody>
          <a:bodyPr/>
          <a:lstStyle/>
          <a:p>
            <a:endParaRPr lang="zh-TW" altLang="en-US"/>
          </a:p>
        </p:txBody>
      </p:sp>
      <p:sp>
        <p:nvSpPr>
          <p:cNvPr id="19" name="Text 15"/>
          <p:cNvSpPr/>
          <p:nvPr/>
        </p:nvSpPr>
        <p:spPr>
          <a:xfrm>
            <a:off x="10382250" y="5367384"/>
            <a:ext cx="1314450" cy="257175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marL="0" indent="0" algn="l">
              <a:buNone/>
            </a:pPr>
            <a:r>
              <a:rPr lang="en-US" sz="825" kern="0" spc="182" dirty="0">
                <a:solidFill>
                  <a:srgbClr val="8A8782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BUILD</a:t>
            </a:r>
            <a:endParaRPr lang="en-US" sz="825" dirty="0"/>
          </a:p>
        </p:txBody>
      </p:sp>
      <p:sp>
        <p:nvSpPr>
          <p:cNvPr id="20" name="Text 16"/>
          <p:cNvSpPr/>
          <p:nvPr/>
        </p:nvSpPr>
        <p:spPr>
          <a:xfrm>
            <a:off x="11811000" y="5338809"/>
            <a:ext cx="1401514" cy="28575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marL="0" indent="0" algn="l">
              <a:buNone/>
            </a:pPr>
            <a:r>
              <a:rPr lang="en-US" sz="1350" kern="0" spc="54" dirty="0">
                <a:solidFill>
                  <a:srgbClr val="0F0F0E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Q&amp;A over time</a:t>
            </a:r>
            <a:endParaRPr lang="en-US" sz="1350" dirty="0"/>
          </a:p>
        </p:txBody>
      </p:sp>
      <p:sp>
        <p:nvSpPr>
          <p:cNvPr id="21" name="Shape 17"/>
          <p:cNvSpPr/>
          <p:nvPr/>
        </p:nvSpPr>
        <p:spPr>
          <a:xfrm>
            <a:off x="10382250" y="6243683"/>
            <a:ext cx="6858000" cy="9525"/>
          </a:xfrm>
          <a:prstGeom prst="rect">
            <a:avLst/>
          </a:prstGeom>
          <a:solidFill>
            <a:srgbClr val="C9C5BA"/>
          </a:solidFill>
          <a:ln/>
        </p:spPr>
        <p:txBody>
          <a:bodyPr/>
          <a:lstStyle/>
          <a:p>
            <a:endParaRPr lang="zh-TW" altLang="en-US"/>
          </a:p>
        </p:txBody>
      </p:sp>
      <p:sp>
        <p:nvSpPr>
          <p:cNvPr id="22" name="Text 18"/>
          <p:cNvSpPr/>
          <p:nvPr/>
        </p:nvSpPr>
        <p:spPr>
          <a:xfrm>
            <a:off x="10382250" y="5891259"/>
            <a:ext cx="1314450" cy="257174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marL="0" indent="0" algn="l">
              <a:buNone/>
            </a:pPr>
            <a:r>
              <a:rPr lang="en-US" sz="825" kern="0" spc="182" dirty="0">
                <a:solidFill>
                  <a:srgbClr val="8A8782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USE</a:t>
            </a:r>
            <a:endParaRPr lang="en-US" sz="825" dirty="0"/>
          </a:p>
        </p:txBody>
      </p:sp>
      <p:sp>
        <p:nvSpPr>
          <p:cNvPr id="23" name="Text 19"/>
          <p:cNvSpPr/>
          <p:nvPr/>
        </p:nvSpPr>
        <p:spPr>
          <a:xfrm>
            <a:off x="11811000" y="5862684"/>
            <a:ext cx="1882080" cy="28575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marL="0" indent="0" algn="l">
              <a:buNone/>
            </a:pPr>
            <a:r>
              <a:rPr lang="en-US" sz="1350" kern="0" spc="54" dirty="0">
                <a:solidFill>
                  <a:srgbClr val="0F0F0E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AI judges with logic</a:t>
            </a:r>
            <a:endParaRPr lang="en-US" sz="1350" dirty="0"/>
          </a:p>
        </p:txBody>
      </p:sp>
      <p:sp>
        <p:nvSpPr>
          <p:cNvPr id="24" name="Shape 20"/>
          <p:cNvSpPr/>
          <p:nvPr/>
        </p:nvSpPr>
        <p:spPr>
          <a:xfrm>
            <a:off x="10382250" y="6767558"/>
            <a:ext cx="6858000" cy="9525"/>
          </a:xfrm>
          <a:prstGeom prst="rect">
            <a:avLst/>
          </a:prstGeom>
          <a:solidFill>
            <a:srgbClr val="C9C5BA"/>
          </a:solidFill>
          <a:ln/>
        </p:spPr>
        <p:txBody>
          <a:bodyPr/>
          <a:lstStyle/>
          <a:p>
            <a:endParaRPr lang="zh-TW" altLang="en-US"/>
          </a:p>
        </p:txBody>
      </p:sp>
      <p:sp>
        <p:nvSpPr>
          <p:cNvPr id="25" name="Text 21"/>
          <p:cNvSpPr/>
          <p:nvPr/>
        </p:nvSpPr>
        <p:spPr>
          <a:xfrm>
            <a:off x="10382250" y="6415133"/>
            <a:ext cx="1314450" cy="257175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marL="0" indent="0" algn="l">
              <a:buNone/>
            </a:pPr>
            <a:r>
              <a:rPr lang="en-US" sz="825" kern="0" spc="182" dirty="0">
                <a:solidFill>
                  <a:srgbClr val="8A8782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POWER</a:t>
            </a:r>
            <a:endParaRPr lang="en-US" sz="825" dirty="0"/>
          </a:p>
        </p:txBody>
      </p:sp>
      <p:sp>
        <p:nvSpPr>
          <p:cNvPr id="26" name="Text 22"/>
          <p:cNvSpPr/>
          <p:nvPr/>
        </p:nvSpPr>
        <p:spPr>
          <a:xfrm>
            <a:off x="11811000" y="6386558"/>
            <a:ext cx="1377107" cy="28575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marL="0" indent="0" algn="l">
              <a:buNone/>
            </a:pPr>
            <a:r>
              <a:rPr lang="en-US" sz="1350" kern="0" spc="54" dirty="0">
                <a:solidFill>
                  <a:srgbClr val="0F0F0E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Apply &gt; Recall</a:t>
            </a:r>
            <a:endParaRPr lang="en-US" sz="1350" dirty="0"/>
          </a:p>
        </p:txBody>
      </p:sp>
      <p:sp>
        <p:nvSpPr>
          <p:cNvPr id="27" name="Shape 23"/>
          <p:cNvSpPr/>
          <p:nvPr/>
        </p:nvSpPr>
        <p:spPr>
          <a:xfrm>
            <a:off x="10382250" y="7119983"/>
            <a:ext cx="2171700" cy="9525"/>
          </a:xfrm>
          <a:prstGeom prst="rect">
            <a:avLst/>
          </a:prstGeom>
          <a:solidFill>
            <a:srgbClr val="1F7A7C"/>
          </a:solidFill>
          <a:ln/>
        </p:spPr>
        <p:txBody>
          <a:bodyPr/>
          <a:lstStyle/>
          <a:p>
            <a:endParaRPr lang="zh-TW" altLang="en-US"/>
          </a:p>
        </p:txBody>
      </p:sp>
      <p:sp>
        <p:nvSpPr>
          <p:cNvPr id="28" name="Text 24"/>
          <p:cNvSpPr/>
          <p:nvPr/>
        </p:nvSpPr>
        <p:spPr>
          <a:xfrm>
            <a:off x="10382250" y="7262858"/>
            <a:ext cx="2247900" cy="15240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85000" lnSpcReduction="10000"/>
          </a:bodyPr>
          <a:lstStyle/>
          <a:p>
            <a:pPr marL="0" indent="0" algn="l">
              <a:buNone/>
            </a:pPr>
            <a:r>
              <a:rPr lang="en-US" sz="825" kern="0" spc="198" dirty="0">
                <a:solidFill>
                  <a:srgbClr val="1F7A7C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— A</a:t>
            </a:r>
            <a:endParaRPr lang="en-US" sz="825" dirty="0"/>
          </a:p>
        </p:txBody>
      </p:sp>
      <p:sp>
        <p:nvSpPr>
          <p:cNvPr id="29" name="Text 25"/>
          <p:cNvSpPr/>
          <p:nvPr/>
        </p:nvSpPr>
        <p:spPr>
          <a:xfrm>
            <a:off x="10382250" y="7453358"/>
            <a:ext cx="2247900" cy="333375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marL="0" indent="0" algn="l">
              <a:buNone/>
            </a:pPr>
            <a:r>
              <a:rPr lang="en-US" sz="1650" kern="0" spc="66" dirty="0">
                <a:solidFill>
                  <a:srgbClr val="0F0F0E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舉一反三</a:t>
            </a:r>
            <a:endParaRPr lang="en-US" sz="1650" dirty="0"/>
          </a:p>
        </p:txBody>
      </p:sp>
      <p:sp>
        <p:nvSpPr>
          <p:cNvPr id="30" name="Shape 26"/>
          <p:cNvSpPr/>
          <p:nvPr/>
        </p:nvSpPr>
        <p:spPr>
          <a:xfrm>
            <a:off x="12725400" y="7119983"/>
            <a:ext cx="2171700" cy="9525"/>
          </a:xfrm>
          <a:prstGeom prst="rect">
            <a:avLst/>
          </a:prstGeom>
          <a:solidFill>
            <a:srgbClr val="1F7A7C"/>
          </a:solidFill>
          <a:ln/>
        </p:spPr>
        <p:txBody>
          <a:bodyPr/>
          <a:lstStyle/>
          <a:p>
            <a:endParaRPr lang="zh-TW" altLang="en-US"/>
          </a:p>
        </p:txBody>
      </p:sp>
      <p:sp>
        <p:nvSpPr>
          <p:cNvPr id="31" name="Text 27"/>
          <p:cNvSpPr/>
          <p:nvPr/>
        </p:nvSpPr>
        <p:spPr>
          <a:xfrm>
            <a:off x="12725400" y="7262858"/>
            <a:ext cx="2247900" cy="15240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85000" lnSpcReduction="10000"/>
          </a:bodyPr>
          <a:lstStyle/>
          <a:p>
            <a:pPr marL="0" indent="0" algn="l">
              <a:buNone/>
            </a:pPr>
            <a:r>
              <a:rPr lang="en-US" sz="825" kern="0" spc="198" dirty="0">
                <a:solidFill>
                  <a:srgbClr val="1F7A7C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— B</a:t>
            </a:r>
            <a:endParaRPr lang="en-US" sz="825" dirty="0"/>
          </a:p>
        </p:txBody>
      </p:sp>
      <p:sp>
        <p:nvSpPr>
          <p:cNvPr id="32" name="Text 28"/>
          <p:cNvSpPr/>
          <p:nvPr/>
        </p:nvSpPr>
        <p:spPr>
          <a:xfrm>
            <a:off x="12725400" y="7453358"/>
            <a:ext cx="2247900" cy="333375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marL="0" indent="0" algn="l">
              <a:buNone/>
            </a:pPr>
            <a:r>
              <a:rPr lang="en-US" sz="1650" kern="0" spc="66" dirty="0">
                <a:solidFill>
                  <a:srgbClr val="0F0F0E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新場景複用</a:t>
            </a:r>
            <a:endParaRPr lang="en-US" sz="1650" dirty="0"/>
          </a:p>
        </p:txBody>
      </p:sp>
      <p:sp>
        <p:nvSpPr>
          <p:cNvPr id="33" name="Shape 29"/>
          <p:cNvSpPr/>
          <p:nvPr/>
        </p:nvSpPr>
        <p:spPr>
          <a:xfrm>
            <a:off x="15068550" y="7119983"/>
            <a:ext cx="2171700" cy="9525"/>
          </a:xfrm>
          <a:prstGeom prst="rect">
            <a:avLst/>
          </a:prstGeom>
          <a:solidFill>
            <a:srgbClr val="1F7A7C"/>
          </a:solidFill>
          <a:ln/>
        </p:spPr>
        <p:txBody>
          <a:bodyPr/>
          <a:lstStyle/>
          <a:p>
            <a:endParaRPr lang="zh-TW" altLang="en-US"/>
          </a:p>
        </p:txBody>
      </p:sp>
      <p:sp>
        <p:nvSpPr>
          <p:cNvPr id="34" name="Text 30"/>
          <p:cNvSpPr/>
          <p:nvPr/>
        </p:nvSpPr>
        <p:spPr>
          <a:xfrm>
            <a:off x="15068550" y="7262858"/>
            <a:ext cx="2247900" cy="15240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85000" lnSpcReduction="10000"/>
          </a:bodyPr>
          <a:lstStyle/>
          <a:p>
            <a:pPr marL="0" indent="0" algn="l">
              <a:buNone/>
            </a:pPr>
            <a:r>
              <a:rPr lang="en-US" sz="825" kern="0" spc="198" dirty="0">
                <a:solidFill>
                  <a:srgbClr val="1F7A7C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— C</a:t>
            </a:r>
            <a:endParaRPr lang="en-US" sz="825" dirty="0"/>
          </a:p>
        </p:txBody>
      </p:sp>
      <p:sp>
        <p:nvSpPr>
          <p:cNvPr id="35" name="Text 31"/>
          <p:cNvSpPr/>
          <p:nvPr/>
        </p:nvSpPr>
        <p:spPr>
          <a:xfrm>
            <a:off x="15068550" y="7453358"/>
            <a:ext cx="2247900" cy="333375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marL="0" indent="0" algn="l">
              <a:buNone/>
            </a:pPr>
            <a:r>
              <a:rPr lang="en-US" sz="1650" kern="0" spc="66" dirty="0">
                <a:solidFill>
                  <a:srgbClr val="0F0F0E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AI 也能用</a:t>
            </a:r>
            <a:endParaRPr lang="en-US" sz="165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5F2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7750" y="616564"/>
            <a:ext cx="1221135" cy="28575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2402235" y="692764"/>
            <a:ext cx="9525" cy="133350"/>
          </a:xfrm>
          <a:prstGeom prst="rect">
            <a:avLst/>
          </a:prstGeom>
          <a:solidFill>
            <a:srgbClr val="C9C5BA"/>
          </a:solidFill>
          <a:ln/>
        </p:spPr>
        <p:txBody>
          <a:bodyPr/>
          <a:lstStyle/>
          <a:p>
            <a:endParaRPr lang="zh-TW" altLang="en-US"/>
          </a:p>
        </p:txBody>
      </p:sp>
      <p:sp>
        <p:nvSpPr>
          <p:cNvPr id="4" name="Text 1"/>
          <p:cNvSpPr/>
          <p:nvPr/>
        </p:nvSpPr>
        <p:spPr>
          <a:xfrm>
            <a:off x="2545110" y="692764"/>
            <a:ext cx="1201192" cy="17145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10000"/>
          </a:bodyPr>
          <a:lstStyle/>
          <a:p>
            <a:pPr marL="0" indent="0" algn="l">
              <a:buNone/>
            </a:pPr>
            <a:r>
              <a:rPr lang="en-US" sz="900" kern="0" spc="198" dirty="0">
                <a:solidFill>
                  <a:srgbClr val="8A8782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YES CERAMICS</a:t>
            </a:r>
            <a:endParaRPr lang="en-US" sz="900" dirty="0"/>
          </a:p>
        </p:txBody>
      </p:sp>
      <p:sp>
        <p:nvSpPr>
          <p:cNvPr id="5" name="Text 2"/>
          <p:cNvSpPr/>
          <p:nvPr/>
        </p:nvSpPr>
        <p:spPr>
          <a:xfrm>
            <a:off x="16081028" y="688002"/>
            <a:ext cx="1235422" cy="180975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10000"/>
          </a:bodyPr>
          <a:lstStyle/>
          <a:p>
            <a:pPr marL="0" indent="0" algn="l">
              <a:buNone/>
            </a:pPr>
            <a:r>
              <a:rPr lang="en-US" sz="975" kern="0" spc="176" dirty="0">
                <a:solidFill>
                  <a:srgbClr val="8A8782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VI — SYSTEMS</a:t>
            </a:r>
            <a:endParaRPr lang="en-US" sz="975" dirty="0"/>
          </a:p>
        </p:txBody>
      </p:sp>
      <p:sp>
        <p:nvSpPr>
          <p:cNvPr id="6" name="Text 3"/>
          <p:cNvSpPr/>
          <p:nvPr/>
        </p:nvSpPr>
        <p:spPr>
          <a:xfrm>
            <a:off x="1047750" y="968587"/>
            <a:ext cx="2329011" cy="180975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ctr">
            <a:normAutofit fontScale="92500" lnSpcReduction="10000"/>
          </a:bodyPr>
          <a:lstStyle/>
          <a:p>
            <a:pPr marL="0" indent="0" algn="l">
              <a:buNone/>
            </a:pPr>
            <a:r>
              <a:rPr lang="en-US" sz="975" kern="0" spc="273" dirty="0">
                <a:solidFill>
                  <a:srgbClr val="1F7A7C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VI — FOUR PILLARS</a:t>
            </a:r>
            <a:endParaRPr lang="en-US" sz="975" dirty="0"/>
          </a:p>
        </p:txBody>
      </p:sp>
      <p:sp>
        <p:nvSpPr>
          <p:cNvPr id="7" name="Text 4"/>
          <p:cNvSpPr/>
          <p:nvPr/>
        </p:nvSpPr>
        <p:spPr>
          <a:xfrm>
            <a:off x="1047750" y="1340062"/>
            <a:ext cx="13424938" cy="83820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20000"/>
          </a:bodyPr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6300" i="1" kern="0" spc="-126" dirty="0">
                <a:solidFill>
                  <a:srgbClr val="0F0F0E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Collection, Context, Permission</a:t>
            </a:r>
            <a:endParaRPr lang="en-US" sz="6300" dirty="0"/>
          </a:p>
        </p:txBody>
      </p:sp>
      <p:sp>
        <p:nvSpPr>
          <p:cNvPr id="8" name="Text 5"/>
          <p:cNvSpPr/>
          <p:nvPr/>
        </p:nvSpPr>
        <p:spPr>
          <a:xfrm>
            <a:off x="1110203" y="2447518"/>
            <a:ext cx="2860907" cy="45720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marL="0" indent="0" algn="r">
              <a:buNone/>
            </a:pPr>
            <a:r>
              <a:rPr lang="en-US" sz="2250" kern="0" spc="180" dirty="0" err="1">
                <a:solidFill>
                  <a:srgbClr val="8A8782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知識庫</a:t>
            </a:r>
            <a:r>
              <a:rPr lang="zh-TW" altLang="en-US" sz="2250" kern="0" spc="180" dirty="0">
                <a:solidFill>
                  <a:srgbClr val="8A8782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三</a:t>
            </a:r>
            <a:r>
              <a:rPr lang="en-US" sz="2250" kern="0" spc="180" dirty="0" err="1">
                <a:solidFill>
                  <a:srgbClr val="8A8782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個核心要件</a:t>
            </a:r>
            <a:endParaRPr lang="en-US" sz="2250" dirty="0"/>
          </a:p>
        </p:txBody>
      </p:sp>
      <p:sp>
        <p:nvSpPr>
          <p:cNvPr id="9" name="Shape 6"/>
          <p:cNvSpPr/>
          <p:nvPr/>
        </p:nvSpPr>
        <p:spPr>
          <a:xfrm>
            <a:off x="981075" y="4017282"/>
            <a:ext cx="16192500" cy="9525"/>
          </a:xfrm>
          <a:prstGeom prst="rect">
            <a:avLst/>
          </a:prstGeom>
          <a:solidFill>
            <a:srgbClr val="C9C5BA">
              <a:alpha val="81000"/>
            </a:srgbClr>
          </a:solidFill>
          <a:ln/>
        </p:spPr>
        <p:txBody>
          <a:bodyPr/>
          <a:lstStyle/>
          <a:p>
            <a:endParaRPr lang="zh-TW" altLang="en-US"/>
          </a:p>
        </p:txBody>
      </p:sp>
      <p:sp>
        <p:nvSpPr>
          <p:cNvPr id="10" name="Text 7"/>
          <p:cNvSpPr/>
          <p:nvPr/>
        </p:nvSpPr>
        <p:spPr>
          <a:xfrm>
            <a:off x="981075" y="4755470"/>
            <a:ext cx="838200" cy="180975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10000"/>
          </a:bodyPr>
          <a:lstStyle/>
          <a:p>
            <a:pPr marL="0" indent="0" algn="l">
              <a:buNone/>
            </a:pPr>
            <a:r>
              <a:rPr lang="en-US" sz="975" kern="0" spc="215" dirty="0">
                <a:solidFill>
                  <a:srgbClr val="1F7A7C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— 01</a:t>
            </a:r>
            <a:endParaRPr lang="en-US" sz="975" dirty="0"/>
          </a:p>
        </p:txBody>
      </p:sp>
      <p:sp>
        <p:nvSpPr>
          <p:cNvPr id="11" name="Text 8"/>
          <p:cNvSpPr/>
          <p:nvPr/>
        </p:nvSpPr>
        <p:spPr>
          <a:xfrm>
            <a:off x="2028825" y="4312557"/>
            <a:ext cx="2171700" cy="106680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marL="0" indent="0" algn="l">
              <a:buNone/>
            </a:pPr>
            <a:r>
              <a:rPr lang="en-US" sz="3150" i="1" kern="0" spc="63" dirty="0">
                <a:solidFill>
                  <a:srgbClr val="0F0F0E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收集 Collection</a:t>
            </a:r>
            <a:endParaRPr lang="en-US" sz="3150" dirty="0"/>
          </a:p>
        </p:txBody>
      </p:sp>
      <p:sp>
        <p:nvSpPr>
          <p:cNvPr id="12" name="Text 9"/>
          <p:cNvSpPr/>
          <p:nvPr/>
        </p:nvSpPr>
        <p:spPr>
          <a:xfrm>
            <a:off x="4410075" y="4694004"/>
            <a:ext cx="10889933" cy="303758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/>
          </a:bodyPr>
          <a:lstStyle/>
          <a:p>
            <a:pPr marL="0" indent="0" algn="l">
              <a:lnSpc>
                <a:spcPct val="155000"/>
              </a:lnSpc>
              <a:buNone/>
            </a:pPr>
            <a:r>
              <a:rPr lang="en-US" sz="1350" dirty="0">
                <a:solidFill>
                  <a:srgbClr val="2C2A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多源頭、多格式、順手存。讓資訊流入時就被結構化。</a:t>
            </a:r>
            <a:endParaRPr lang="en-US" sz="1350" dirty="0"/>
          </a:p>
        </p:txBody>
      </p:sp>
      <p:sp>
        <p:nvSpPr>
          <p:cNvPr id="13" name="Shape 10"/>
          <p:cNvSpPr/>
          <p:nvPr/>
        </p:nvSpPr>
        <p:spPr>
          <a:xfrm>
            <a:off x="16095613" y="4684032"/>
            <a:ext cx="1077962" cy="285750"/>
          </a:xfrm>
          <a:prstGeom prst="roundRect">
            <a:avLst>
              <a:gd name="adj" fmla="val 50000"/>
            </a:avLst>
          </a:prstGeom>
          <a:solidFill>
            <a:srgbClr val="1F7A7C"/>
          </a:solidFill>
          <a:ln w="9525">
            <a:solidFill>
              <a:srgbClr val="1F7A7C"/>
            </a:solidFill>
            <a:prstDash val="soli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4" name="Text 11"/>
          <p:cNvSpPr/>
          <p:nvPr/>
        </p:nvSpPr>
        <p:spPr>
          <a:xfrm>
            <a:off x="16238488" y="4769757"/>
            <a:ext cx="868412" cy="15240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85000" lnSpcReduction="10000"/>
          </a:bodyPr>
          <a:lstStyle/>
          <a:p>
            <a:pPr marL="0" indent="0" algn="l">
              <a:buNone/>
            </a:pPr>
            <a:r>
              <a:rPr lang="en-US" sz="825" kern="0" spc="198" dirty="0">
                <a:solidFill>
                  <a:srgbClr val="F5F2EA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INGESTION</a:t>
            </a:r>
            <a:endParaRPr lang="en-US" sz="825" dirty="0"/>
          </a:p>
        </p:txBody>
      </p:sp>
      <p:sp>
        <p:nvSpPr>
          <p:cNvPr id="15" name="Shape 12"/>
          <p:cNvSpPr/>
          <p:nvPr/>
        </p:nvSpPr>
        <p:spPr>
          <a:xfrm>
            <a:off x="981075" y="5627007"/>
            <a:ext cx="16192500" cy="9525"/>
          </a:xfrm>
          <a:prstGeom prst="rect">
            <a:avLst/>
          </a:prstGeom>
          <a:solidFill>
            <a:srgbClr val="C9C5BA">
              <a:alpha val="81000"/>
            </a:srgbClr>
          </a:solidFill>
          <a:ln/>
        </p:spPr>
        <p:txBody>
          <a:bodyPr/>
          <a:lstStyle/>
          <a:p>
            <a:endParaRPr lang="zh-TW" altLang="en-US"/>
          </a:p>
        </p:txBody>
      </p:sp>
      <p:sp>
        <p:nvSpPr>
          <p:cNvPr id="16" name="Text 13"/>
          <p:cNvSpPr/>
          <p:nvPr/>
        </p:nvSpPr>
        <p:spPr>
          <a:xfrm>
            <a:off x="981075" y="6365195"/>
            <a:ext cx="838200" cy="180975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10000"/>
          </a:bodyPr>
          <a:lstStyle/>
          <a:p>
            <a:pPr marL="0" indent="0" algn="l">
              <a:buNone/>
            </a:pPr>
            <a:r>
              <a:rPr lang="en-US" sz="975" kern="0" spc="215" dirty="0">
                <a:solidFill>
                  <a:srgbClr val="1F7A7C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— 02</a:t>
            </a:r>
            <a:endParaRPr lang="en-US" sz="975" dirty="0"/>
          </a:p>
        </p:txBody>
      </p:sp>
      <p:sp>
        <p:nvSpPr>
          <p:cNvPr id="17" name="Text 14"/>
          <p:cNvSpPr/>
          <p:nvPr/>
        </p:nvSpPr>
        <p:spPr>
          <a:xfrm>
            <a:off x="2028825" y="5922282"/>
            <a:ext cx="2171700" cy="106680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marL="0" indent="0" algn="l">
              <a:buNone/>
            </a:pPr>
            <a:r>
              <a:rPr lang="en-US" sz="3150" kern="0" spc="63" dirty="0">
                <a:solidFill>
                  <a:srgbClr val="0F0F0E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脈絡 Context</a:t>
            </a:r>
            <a:endParaRPr lang="en-US" sz="3150" dirty="0"/>
          </a:p>
        </p:txBody>
      </p:sp>
      <p:sp>
        <p:nvSpPr>
          <p:cNvPr id="18" name="Text 15"/>
          <p:cNvSpPr/>
          <p:nvPr/>
        </p:nvSpPr>
        <p:spPr>
          <a:xfrm>
            <a:off x="4410075" y="6303729"/>
            <a:ext cx="10889933" cy="303758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/>
          </a:bodyPr>
          <a:lstStyle/>
          <a:p>
            <a:pPr marL="0" indent="0" algn="l">
              <a:lnSpc>
                <a:spcPct val="155000"/>
              </a:lnSpc>
              <a:buNone/>
            </a:pPr>
            <a:r>
              <a:rPr lang="en-US" sz="1350" dirty="0">
                <a:solidFill>
                  <a:srgbClr val="2C2A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不只存知識，要存判斷邏輯。為什麼這樣做、什麼情境怎麼變。</a:t>
            </a:r>
            <a:endParaRPr lang="en-US" sz="1350" dirty="0"/>
          </a:p>
        </p:txBody>
      </p:sp>
      <p:sp>
        <p:nvSpPr>
          <p:cNvPr id="19" name="Shape 16"/>
          <p:cNvSpPr/>
          <p:nvPr/>
        </p:nvSpPr>
        <p:spPr>
          <a:xfrm>
            <a:off x="16095613" y="6293758"/>
            <a:ext cx="1077962" cy="285750"/>
          </a:xfrm>
          <a:prstGeom prst="roundRect">
            <a:avLst>
              <a:gd name="adj" fmla="val 50000"/>
            </a:avLst>
          </a:prstGeom>
          <a:ln w="9525">
            <a:solidFill>
              <a:srgbClr val="1F7A7C"/>
            </a:solidFill>
            <a:prstDash val="soli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20" name="Text 17"/>
          <p:cNvSpPr/>
          <p:nvPr/>
        </p:nvSpPr>
        <p:spPr>
          <a:xfrm>
            <a:off x="16238488" y="6379483"/>
            <a:ext cx="868412" cy="15240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85000" lnSpcReduction="10000"/>
          </a:bodyPr>
          <a:lstStyle/>
          <a:p>
            <a:pPr marL="0" indent="0" algn="l">
              <a:buNone/>
            </a:pPr>
            <a:r>
              <a:rPr lang="en-US" sz="825" kern="0" spc="198" dirty="0">
                <a:solidFill>
                  <a:srgbClr val="1F7A7C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REASONING</a:t>
            </a:r>
            <a:endParaRPr lang="en-US" sz="825" dirty="0"/>
          </a:p>
        </p:txBody>
      </p:sp>
      <p:sp>
        <p:nvSpPr>
          <p:cNvPr id="21" name="Shape 18"/>
          <p:cNvSpPr/>
          <p:nvPr/>
        </p:nvSpPr>
        <p:spPr>
          <a:xfrm>
            <a:off x="981075" y="7272971"/>
            <a:ext cx="16192500" cy="9525"/>
          </a:xfrm>
          <a:prstGeom prst="rect">
            <a:avLst/>
          </a:prstGeom>
          <a:solidFill>
            <a:srgbClr val="C9C5BA">
              <a:alpha val="60000"/>
            </a:srgbClr>
          </a:solidFill>
          <a:ln/>
        </p:spPr>
        <p:txBody>
          <a:bodyPr/>
          <a:lstStyle/>
          <a:p>
            <a:endParaRPr lang="zh-TW" altLang="en-US"/>
          </a:p>
        </p:txBody>
      </p:sp>
      <p:sp>
        <p:nvSpPr>
          <p:cNvPr id="22" name="Text 19"/>
          <p:cNvSpPr/>
          <p:nvPr/>
        </p:nvSpPr>
        <p:spPr>
          <a:xfrm>
            <a:off x="981075" y="8011159"/>
            <a:ext cx="838200" cy="180975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10000"/>
          </a:bodyPr>
          <a:lstStyle/>
          <a:p>
            <a:pPr marL="0" indent="0" algn="l">
              <a:buNone/>
            </a:pPr>
            <a:r>
              <a:rPr lang="en-US" sz="975" kern="0" spc="215" dirty="0">
                <a:solidFill>
                  <a:srgbClr val="1F7A7C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— 03</a:t>
            </a:r>
            <a:endParaRPr lang="en-US" sz="975" dirty="0"/>
          </a:p>
        </p:txBody>
      </p:sp>
      <p:sp>
        <p:nvSpPr>
          <p:cNvPr id="23" name="Text 20"/>
          <p:cNvSpPr/>
          <p:nvPr/>
        </p:nvSpPr>
        <p:spPr>
          <a:xfrm>
            <a:off x="2028825" y="7568246"/>
            <a:ext cx="2171700" cy="106680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marL="0" indent="0" algn="l">
              <a:buNone/>
            </a:pPr>
            <a:r>
              <a:rPr lang="en-US" sz="3150" kern="0" spc="63" dirty="0">
                <a:solidFill>
                  <a:srgbClr val="0F0F0E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權限 Permission</a:t>
            </a:r>
            <a:endParaRPr lang="en-US" sz="3150" dirty="0"/>
          </a:p>
        </p:txBody>
      </p:sp>
      <p:sp>
        <p:nvSpPr>
          <p:cNvPr id="24" name="Text 21"/>
          <p:cNvSpPr/>
          <p:nvPr/>
        </p:nvSpPr>
        <p:spPr>
          <a:xfrm>
            <a:off x="4410075" y="7949693"/>
            <a:ext cx="10889933" cy="303758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/>
          </a:bodyPr>
          <a:lstStyle/>
          <a:p>
            <a:pPr marL="0" indent="0" algn="l">
              <a:lnSpc>
                <a:spcPct val="155000"/>
              </a:lnSpc>
              <a:buNone/>
            </a:pPr>
            <a:r>
              <a:rPr lang="en-US" sz="1350" dirty="0">
                <a:solidFill>
                  <a:srgbClr val="2C2A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部門、跨部門、對外。誰能看誰、誰能改誰，都得設清楚。</a:t>
            </a:r>
            <a:endParaRPr lang="en-US" sz="1350" dirty="0"/>
          </a:p>
        </p:txBody>
      </p:sp>
      <p:sp>
        <p:nvSpPr>
          <p:cNvPr id="25" name="Shape 22"/>
          <p:cNvSpPr/>
          <p:nvPr/>
        </p:nvSpPr>
        <p:spPr>
          <a:xfrm>
            <a:off x="15655379" y="7939721"/>
            <a:ext cx="1518196" cy="285750"/>
          </a:xfrm>
          <a:prstGeom prst="roundRect">
            <a:avLst>
              <a:gd name="adj" fmla="val 50000"/>
            </a:avLst>
          </a:prstGeom>
          <a:ln w="9525">
            <a:solidFill>
              <a:srgbClr val="1F7A7C"/>
            </a:solidFill>
            <a:prstDash val="soli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26" name="Text 23"/>
          <p:cNvSpPr/>
          <p:nvPr/>
        </p:nvSpPr>
        <p:spPr>
          <a:xfrm>
            <a:off x="15798254" y="8025446"/>
            <a:ext cx="1308646" cy="15240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85000" lnSpcReduction="10000"/>
          </a:bodyPr>
          <a:lstStyle/>
          <a:p>
            <a:pPr marL="0" indent="0" algn="l">
              <a:buNone/>
            </a:pPr>
            <a:r>
              <a:rPr lang="en-US" sz="825" kern="0" spc="198" dirty="0">
                <a:solidFill>
                  <a:srgbClr val="1F7A7C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ACCESS CONTROL</a:t>
            </a:r>
            <a:endParaRPr lang="en-US" sz="825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5F2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7750" y="616558"/>
            <a:ext cx="1221135" cy="28575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2402235" y="692758"/>
            <a:ext cx="9525" cy="133350"/>
          </a:xfrm>
          <a:prstGeom prst="rect">
            <a:avLst/>
          </a:prstGeom>
          <a:solidFill>
            <a:srgbClr val="C9C5BA"/>
          </a:solidFill>
          <a:ln/>
        </p:spPr>
        <p:txBody>
          <a:bodyPr/>
          <a:lstStyle/>
          <a:p>
            <a:endParaRPr lang="zh-TW" altLang="en-US"/>
          </a:p>
        </p:txBody>
      </p:sp>
      <p:sp>
        <p:nvSpPr>
          <p:cNvPr id="4" name="Text 1"/>
          <p:cNvSpPr/>
          <p:nvPr/>
        </p:nvSpPr>
        <p:spPr>
          <a:xfrm>
            <a:off x="2545110" y="692758"/>
            <a:ext cx="1201192" cy="17145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10000"/>
          </a:bodyPr>
          <a:lstStyle/>
          <a:p>
            <a:pPr marL="0" indent="0" algn="l">
              <a:buNone/>
            </a:pPr>
            <a:r>
              <a:rPr lang="en-US" sz="900" kern="0" spc="198" dirty="0">
                <a:solidFill>
                  <a:srgbClr val="8A8782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YES CERAMICS</a:t>
            </a:r>
            <a:endParaRPr lang="en-US" sz="900" dirty="0"/>
          </a:p>
        </p:txBody>
      </p:sp>
      <p:sp>
        <p:nvSpPr>
          <p:cNvPr id="5" name="Text 2"/>
          <p:cNvSpPr/>
          <p:nvPr/>
        </p:nvSpPr>
        <p:spPr>
          <a:xfrm>
            <a:off x="15984438" y="687996"/>
            <a:ext cx="1332012" cy="180975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10000"/>
          </a:bodyPr>
          <a:lstStyle/>
          <a:p>
            <a:pPr marL="0" indent="0" algn="l">
              <a:buNone/>
            </a:pPr>
            <a:r>
              <a:rPr lang="en-US" sz="975" kern="0" spc="176" dirty="0">
                <a:solidFill>
                  <a:srgbClr val="8A8782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IV.2 — DESIGN</a:t>
            </a:r>
            <a:endParaRPr lang="en-US" sz="975" dirty="0"/>
          </a:p>
        </p:txBody>
      </p:sp>
      <p:sp>
        <p:nvSpPr>
          <p:cNvPr id="6" name="Text 3"/>
          <p:cNvSpPr/>
          <p:nvPr/>
        </p:nvSpPr>
        <p:spPr>
          <a:xfrm>
            <a:off x="1047750" y="968575"/>
            <a:ext cx="2993812" cy="180975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ctr">
            <a:normAutofit fontScale="92500" lnSpcReduction="10000"/>
          </a:bodyPr>
          <a:lstStyle/>
          <a:p>
            <a:pPr marL="0" indent="0" algn="l">
              <a:buNone/>
            </a:pPr>
            <a:r>
              <a:rPr lang="en-US" sz="975" kern="0" spc="273" dirty="0">
                <a:solidFill>
                  <a:srgbClr val="1F7A7C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IV.2 — HOW TO DESIGN IT</a:t>
            </a:r>
            <a:endParaRPr lang="en-US" sz="975" dirty="0"/>
          </a:p>
        </p:txBody>
      </p:sp>
      <p:sp>
        <p:nvSpPr>
          <p:cNvPr id="7" name="Text 4"/>
          <p:cNvSpPr/>
          <p:nvPr/>
        </p:nvSpPr>
        <p:spPr>
          <a:xfrm>
            <a:off x="1047750" y="1340050"/>
            <a:ext cx="12789232" cy="83820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20000"/>
          </a:bodyPr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6300" i="1" kern="0" spc="-126" dirty="0">
                <a:solidFill>
                  <a:srgbClr val="0F0F0E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Schema before software.</a:t>
            </a:r>
            <a:endParaRPr lang="en-US" sz="6300" dirty="0"/>
          </a:p>
        </p:txBody>
      </p:sp>
      <p:sp>
        <p:nvSpPr>
          <p:cNvPr id="8" name="Text 5"/>
          <p:cNvSpPr/>
          <p:nvPr/>
        </p:nvSpPr>
        <p:spPr>
          <a:xfrm>
            <a:off x="13743637" y="1721050"/>
            <a:ext cx="3496613" cy="45720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marL="0" indent="0" algn="r">
              <a:buNone/>
            </a:pPr>
            <a:r>
              <a:rPr lang="en-US" sz="2250" kern="0" spc="180" dirty="0">
                <a:solidFill>
                  <a:srgbClr val="8A8782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先想清楚結構，再選工具</a:t>
            </a:r>
            <a:endParaRPr lang="en-US" sz="2250" dirty="0"/>
          </a:p>
        </p:txBody>
      </p:sp>
      <p:sp>
        <p:nvSpPr>
          <p:cNvPr id="9" name="Shape 6"/>
          <p:cNvSpPr/>
          <p:nvPr/>
        </p:nvSpPr>
        <p:spPr>
          <a:xfrm>
            <a:off x="1047750" y="2633125"/>
            <a:ext cx="16192500" cy="9525"/>
          </a:xfrm>
          <a:prstGeom prst="rect">
            <a:avLst/>
          </a:prstGeom>
          <a:solidFill>
            <a:srgbClr val="C9C5BA">
              <a:alpha val="81000"/>
            </a:srgbClr>
          </a:solidFill>
          <a:ln/>
        </p:spPr>
        <p:txBody>
          <a:bodyPr/>
          <a:lstStyle/>
          <a:p>
            <a:endParaRPr lang="zh-TW" altLang="en-US"/>
          </a:p>
        </p:txBody>
      </p:sp>
      <p:sp>
        <p:nvSpPr>
          <p:cNvPr id="10" name="Text 7"/>
          <p:cNvSpPr/>
          <p:nvPr/>
        </p:nvSpPr>
        <p:spPr>
          <a:xfrm>
            <a:off x="1047750" y="3147475"/>
            <a:ext cx="933450" cy="19050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20000"/>
          </a:bodyPr>
          <a:lstStyle/>
          <a:p>
            <a:pPr marL="0" indent="0" algn="l">
              <a:buNone/>
            </a:pPr>
            <a:r>
              <a:rPr lang="en-US" sz="1050" kern="0" spc="210" dirty="0">
                <a:solidFill>
                  <a:srgbClr val="1F7A7C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— 01</a:t>
            </a:r>
            <a:endParaRPr lang="en-US" sz="1050" dirty="0"/>
          </a:p>
        </p:txBody>
      </p:sp>
      <p:sp>
        <p:nvSpPr>
          <p:cNvPr id="11" name="Text 8"/>
          <p:cNvSpPr/>
          <p:nvPr/>
        </p:nvSpPr>
        <p:spPr>
          <a:xfrm>
            <a:off x="2286000" y="2871250"/>
            <a:ext cx="11380470" cy="485775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20000"/>
          </a:bodyPr>
          <a:lstStyle/>
          <a:p>
            <a:pPr marL="0" indent="0" algn="l">
              <a:lnSpc>
                <a:spcPct val="110000"/>
              </a:lnSpc>
              <a:buNone/>
            </a:pPr>
            <a:r>
              <a:rPr lang="en-US" sz="3150" kern="0" spc="126" dirty="0">
                <a:solidFill>
                  <a:srgbClr val="0F0F0E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命名 </a:t>
            </a:r>
            <a:r>
              <a:rPr lang="en-US" sz="2250" i="1" kern="0" spc="126" dirty="0">
                <a:solidFill>
                  <a:srgbClr val="8A8782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Naming</a:t>
            </a:r>
            <a:endParaRPr lang="en-US" sz="3150" dirty="0"/>
          </a:p>
        </p:txBody>
      </p:sp>
      <p:sp>
        <p:nvSpPr>
          <p:cNvPr id="12" name="Text 9"/>
          <p:cNvSpPr/>
          <p:nvPr/>
        </p:nvSpPr>
        <p:spPr>
          <a:xfrm>
            <a:off x="13716000" y="3080800"/>
            <a:ext cx="2171700" cy="746671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20000"/>
          </a:bodyPr>
          <a:lstStyle/>
          <a:p>
            <a:pPr marL="0" indent="0" algn="l">
              <a:lnSpc>
                <a:spcPct val="155000"/>
              </a:lnSpc>
              <a:buNone/>
            </a:pPr>
            <a:r>
              <a:rPr lang="en-US" sz="1200" dirty="0">
                <a:solidFill>
                  <a:srgbClr val="2C2A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檔名、欄位名、標題格式統一。一致的命名，就是能被 AI 讀懂的入口。</a:t>
            </a:r>
            <a:endParaRPr lang="en-US" sz="1200" dirty="0"/>
          </a:p>
        </p:txBody>
      </p:sp>
      <p:sp>
        <p:nvSpPr>
          <p:cNvPr id="13" name="Text 10"/>
          <p:cNvSpPr/>
          <p:nvPr/>
        </p:nvSpPr>
        <p:spPr>
          <a:xfrm>
            <a:off x="16116300" y="2966500"/>
            <a:ext cx="1123950" cy="409575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70000" lnSpcReduction="20000"/>
          </a:bodyPr>
          <a:lstStyle/>
          <a:p>
            <a:pPr marL="0" indent="0" algn="r">
              <a:buNone/>
            </a:pPr>
            <a:r>
              <a:rPr lang="en-US" sz="2400" i="1" kern="0" spc="-48" dirty="0">
                <a:solidFill>
                  <a:srgbClr val="1F7A7C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convention</a:t>
            </a:r>
            <a:endParaRPr lang="en-US" sz="2400" dirty="0"/>
          </a:p>
        </p:txBody>
      </p:sp>
      <p:sp>
        <p:nvSpPr>
          <p:cNvPr id="14" name="Shape 11"/>
          <p:cNvSpPr/>
          <p:nvPr/>
        </p:nvSpPr>
        <p:spPr>
          <a:xfrm>
            <a:off x="1047750" y="4017970"/>
            <a:ext cx="16192500" cy="9525"/>
          </a:xfrm>
          <a:prstGeom prst="rect">
            <a:avLst/>
          </a:prstGeom>
          <a:solidFill>
            <a:srgbClr val="C9C5BA">
              <a:alpha val="81000"/>
            </a:srgbClr>
          </a:solidFill>
          <a:ln/>
        </p:spPr>
        <p:txBody>
          <a:bodyPr/>
          <a:lstStyle/>
          <a:p>
            <a:endParaRPr lang="zh-TW" altLang="en-US"/>
          </a:p>
        </p:txBody>
      </p:sp>
      <p:sp>
        <p:nvSpPr>
          <p:cNvPr id="15" name="Text 12"/>
          <p:cNvSpPr/>
          <p:nvPr/>
        </p:nvSpPr>
        <p:spPr>
          <a:xfrm>
            <a:off x="1047750" y="4532320"/>
            <a:ext cx="933450" cy="19050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20000"/>
          </a:bodyPr>
          <a:lstStyle/>
          <a:p>
            <a:pPr marL="0" indent="0" algn="l">
              <a:buNone/>
            </a:pPr>
            <a:r>
              <a:rPr lang="en-US" sz="1050" kern="0" spc="210" dirty="0">
                <a:solidFill>
                  <a:srgbClr val="1F7A7C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— 02</a:t>
            </a:r>
            <a:endParaRPr lang="en-US" sz="1050" dirty="0"/>
          </a:p>
        </p:txBody>
      </p:sp>
      <p:sp>
        <p:nvSpPr>
          <p:cNvPr id="16" name="Text 13"/>
          <p:cNvSpPr/>
          <p:nvPr/>
        </p:nvSpPr>
        <p:spPr>
          <a:xfrm>
            <a:off x="2286000" y="4256095"/>
            <a:ext cx="11380470" cy="485775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20000"/>
          </a:bodyPr>
          <a:lstStyle/>
          <a:p>
            <a:pPr marL="0" indent="0" algn="l">
              <a:lnSpc>
                <a:spcPct val="110000"/>
              </a:lnSpc>
              <a:buNone/>
            </a:pPr>
            <a:r>
              <a:rPr lang="en-US" sz="3150" kern="0" spc="126" dirty="0">
                <a:solidFill>
                  <a:srgbClr val="0F0F0E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分類 </a:t>
            </a:r>
            <a:r>
              <a:rPr lang="en-US" sz="2250" i="1" kern="0" spc="126" dirty="0">
                <a:solidFill>
                  <a:srgbClr val="8A8782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Taxonomy</a:t>
            </a:r>
            <a:endParaRPr lang="en-US" sz="3150" dirty="0"/>
          </a:p>
        </p:txBody>
      </p:sp>
      <p:sp>
        <p:nvSpPr>
          <p:cNvPr id="17" name="Text 14"/>
          <p:cNvSpPr/>
          <p:nvPr/>
        </p:nvSpPr>
        <p:spPr>
          <a:xfrm>
            <a:off x="13716000" y="4465645"/>
            <a:ext cx="2171700" cy="746671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20000"/>
          </a:bodyPr>
          <a:lstStyle/>
          <a:p>
            <a:pPr marL="0" indent="0" algn="l">
              <a:lnSpc>
                <a:spcPct val="155000"/>
              </a:lnSpc>
              <a:buNone/>
            </a:pPr>
            <a:r>
              <a:rPr lang="en-US" sz="1200" dirty="0">
                <a:solidFill>
                  <a:srgbClr val="2C2A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不要先做完美樹狀分類。先用扁平標籤 + 自由 tag，等用法浮現再收斂。</a:t>
            </a:r>
            <a:endParaRPr lang="en-US" sz="1200" dirty="0"/>
          </a:p>
        </p:txBody>
      </p:sp>
      <p:sp>
        <p:nvSpPr>
          <p:cNvPr id="18" name="Text 15"/>
          <p:cNvSpPr/>
          <p:nvPr/>
        </p:nvSpPr>
        <p:spPr>
          <a:xfrm>
            <a:off x="16116300" y="4351345"/>
            <a:ext cx="1123950" cy="409575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lnSpcReduction="10000"/>
          </a:bodyPr>
          <a:lstStyle/>
          <a:p>
            <a:pPr marL="0" indent="0" algn="r">
              <a:buNone/>
            </a:pPr>
            <a:r>
              <a:rPr lang="en-US" sz="2400" i="1" kern="0" spc="-48" dirty="0">
                <a:solidFill>
                  <a:srgbClr val="1F7A7C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flat first</a:t>
            </a:r>
            <a:endParaRPr lang="en-US" sz="2400" dirty="0"/>
          </a:p>
        </p:txBody>
      </p:sp>
      <p:sp>
        <p:nvSpPr>
          <p:cNvPr id="19" name="Shape 16"/>
          <p:cNvSpPr/>
          <p:nvPr/>
        </p:nvSpPr>
        <p:spPr>
          <a:xfrm>
            <a:off x="1047750" y="5439024"/>
            <a:ext cx="16192500" cy="9525"/>
          </a:xfrm>
          <a:prstGeom prst="rect">
            <a:avLst/>
          </a:prstGeom>
          <a:solidFill>
            <a:srgbClr val="C9C5BA">
              <a:alpha val="60000"/>
            </a:srgbClr>
          </a:solidFill>
          <a:ln/>
        </p:spPr>
        <p:txBody>
          <a:bodyPr/>
          <a:lstStyle/>
          <a:p>
            <a:endParaRPr lang="zh-TW" altLang="en-US"/>
          </a:p>
        </p:txBody>
      </p:sp>
      <p:sp>
        <p:nvSpPr>
          <p:cNvPr id="20" name="Text 17"/>
          <p:cNvSpPr/>
          <p:nvPr/>
        </p:nvSpPr>
        <p:spPr>
          <a:xfrm>
            <a:off x="1047750" y="5953374"/>
            <a:ext cx="933450" cy="19050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20000"/>
          </a:bodyPr>
          <a:lstStyle/>
          <a:p>
            <a:pPr marL="0" indent="0" algn="l">
              <a:buNone/>
            </a:pPr>
            <a:r>
              <a:rPr lang="en-US" sz="1050" kern="0" spc="210" dirty="0">
                <a:solidFill>
                  <a:srgbClr val="1F7A7C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— 03</a:t>
            </a:r>
            <a:endParaRPr lang="en-US" sz="1050" dirty="0"/>
          </a:p>
        </p:txBody>
      </p:sp>
      <p:sp>
        <p:nvSpPr>
          <p:cNvPr id="21" name="Text 18"/>
          <p:cNvSpPr/>
          <p:nvPr/>
        </p:nvSpPr>
        <p:spPr>
          <a:xfrm>
            <a:off x="2286000" y="5677149"/>
            <a:ext cx="11380470" cy="485775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20000"/>
          </a:bodyPr>
          <a:lstStyle/>
          <a:p>
            <a:pPr marL="0" indent="0" algn="l">
              <a:lnSpc>
                <a:spcPct val="110000"/>
              </a:lnSpc>
              <a:buNone/>
            </a:pPr>
            <a:r>
              <a:rPr lang="en-US" sz="3150" kern="0" spc="126" dirty="0">
                <a:solidFill>
                  <a:srgbClr val="0F0F0E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脈絡 </a:t>
            </a:r>
            <a:r>
              <a:rPr lang="en-US" sz="2250" i="1" kern="0" spc="126" dirty="0">
                <a:solidFill>
                  <a:srgbClr val="8A8782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Why-fields</a:t>
            </a:r>
            <a:endParaRPr lang="en-US" sz="3150" dirty="0"/>
          </a:p>
        </p:txBody>
      </p:sp>
      <p:sp>
        <p:nvSpPr>
          <p:cNvPr id="22" name="Text 19"/>
          <p:cNvSpPr/>
          <p:nvPr/>
        </p:nvSpPr>
        <p:spPr>
          <a:xfrm>
            <a:off x="13716000" y="5886699"/>
            <a:ext cx="2171700" cy="746671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/>
          </a:bodyPr>
          <a:lstStyle/>
          <a:p>
            <a:pPr marL="0" indent="0" algn="l">
              <a:lnSpc>
                <a:spcPct val="155000"/>
              </a:lnSpc>
              <a:buNone/>
            </a:pPr>
            <a:r>
              <a:rPr lang="en-US" sz="1200" dirty="0">
                <a:solidFill>
                  <a:srgbClr val="2C2A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每筆記錄留三個問題的答案：為什麼、什麼情境、什麼時候不適用。</a:t>
            </a:r>
            <a:endParaRPr lang="en-US" sz="1200" dirty="0"/>
          </a:p>
        </p:txBody>
      </p:sp>
      <p:sp>
        <p:nvSpPr>
          <p:cNvPr id="23" name="Text 20"/>
          <p:cNvSpPr/>
          <p:nvPr/>
        </p:nvSpPr>
        <p:spPr>
          <a:xfrm>
            <a:off x="16116300" y="5772399"/>
            <a:ext cx="1123950" cy="409575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70000" lnSpcReduction="20000"/>
          </a:bodyPr>
          <a:lstStyle/>
          <a:p>
            <a:pPr marL="0" indent="0" algn="r">
              <a:buNone/>
            </a:pPr>
            <a:r>
              <a:rPr lang="en-US" sz="2400" i="1" kern="0" spc="-48" dirty="0">
                <a:solidFill>
                  <a:srgbClr val="1F7A7C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3 questions</a:t>
            </a:r>
            <a:endParaRPr lang="en-US" sz="2400" dirty="0"/>
          </a:p>
        </p:txBody>
      </p:sp>
      <p:sp>
        <p:nvSpPr>
          <p:cNvPr id="24" name="Shape 21"/>
          <p:cNvSpPr/>
          <p:nvPr/>
        </p:nvSpPr>
        <p:spPr>
          <a:xfrm>
            <a:off x="1047750" y="6823870"/>
            <a:ext cx="16192500" cy="9525"/>
          </a:xfrm>
          <a:prstGeom prst="rect">
            <a:avLst/>
          </a:prstGeom>
          <a:solidFill>
            <a:srgbClr val="C9C5BA">
              <a:alpha val="60000"/>
            </a:srgbClr>
          </a:solidFill>
          <a:ln/>
        </p:spPr>
        <p:txBody>
          <a:bodyPr/>
          <a:lstStyle/>
          <a:p>
            <a:endParaRPr lang="zh-TW" altLang="en-US"/>
          </a:p>
        </p:txBody>
      </p:sp>
      <p:sp>
        <p:nvSpPr>
          <p:cNvPr id="25" name="Text 22"/>
          <p:cNvSpPr/>
          <p:nvPr/>
        </p:nvSpPr>
        <p:spPr>
          <a:xfrm>
            <a:off x="1047750" y="7338220"/>
            <a:ext cx="933450" cy="19050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20000"/>
          </a:bodyPr>
          <a:lstStyle/>
          <a:p>
            <a:pPr marL="0" indent="0" algn="l">
              <a:buNone/>
            </a:pPr>
            <a:r>
              <a:rPr lang="en-US" sz="1050" kern="0" spc="210" dirty="0">
                <a:solidFill>
                  <a:srgbClr val="1F7A7C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— 04</a:t>
            </a:r>
            <a:endParaRPr lang="en-US" sz="1050" dirty="0"/>
          </a:p>
        </p:txBody>
      </p:sp>
      <p:sp>
        <p:nvSpPr>
          <p:cNvPr id="26" name="Text 23"/>
          <p:cNvSpPr/>
          <p:nvPr/>
        </p:nvSpPr>
        <p:spPr>
          <a:xfrm>
            <a:off x="2286000" y="7061995"/>
            <a:ext cx="11380470" cy="485775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20000"/>
          </a:bodyPr>
          <a:lstStyle/>
          <a:p>
            <a:pPr marL="0" indent="0" algn="l">
              <a:lnSpc>
                <a:spcPct val="110000"/>
              </a:lnSpc>
              <a:buNone/>
            </a:pPr>
            <a:r>
              <a:rPr lang="en-US" sz="3150" kern="0" spc="126" dirty="0">
                <a:solidFill>
                  <a:srgbClr val="0F0F0E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權限 </a:t>
            </a:r>
            <a:r>
              <a:rPr lang="en-US" sz="2250" i="1" kern="0" spc="126" dirty="0">
                <a:solidFill>
                  <a:srgbClr val="8A8782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Access</a:t>
            </a:r>
            <a:endParaRPr lang="en-US" sz="3150" dirty="0"/>
          </a:p>
        </p:txBody>
      </p:sp>
      <p:sp>
        <p:nvSpPr>
          <p:cNvPr id="27" name="Text 24"/>
          <p:cNvSpPr/>
          <p:nvPr/>
        </p:nvSpPr>
        <p:spPr>
          <a:xfrm>
            <a:off x="13716000" y="7271545"/>
            <a:ext cx="2171700" cy="746671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/>
          </a:bodyPr>
          <a:lstStyle/>
          <a:p>
            <a:pPr marL="0" indent="0" algn="l">
              <a:lnSpc>
                <a:spcPct val="155000"/>
              </a:lnSpc>
              <a:buNone/>
            </a:pPr>
            <a:r>
              <a:rPr lang="en-US" sz="1200" dirty="0">
                <a:solidFill>
                  <a:srgbClr val="2C2A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部門看部門的、跨部門有審批、對外有 redact。設計就要分層。</a:t>
            </a:r>
            <a:endParaRPr lang="en-US" sz="1200" dirty="0"/>
          </a:p>
        </p:txBody>
      </p:sp>
      <p:sp>
        <p:nvSpPr>
          <p:cNvPr id="28" name="Text 25"/>
          <p:cNvSpPr/>
          <p:nvPr/>
        </p:nvSpPr>
        <p:spPr>
          <a:xfrm>
            <a:off x="16116300" y="7157245"/>
            <a:ext cx="1123950" cy="409575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lnSpcReduction="10000"/>
          </a:bodyPr>
          <a:lstStyle/>
          <a:p>
            <a:pPr marL="0" indent="0" algn="r">
              <a:buNone/>
            </a:pPr>
            <a:r>
              <a:rPr lang="en-US" sz="2400" i="1" kern="0" spc="-48" dirty="0">
                <a:solidFill>
                  <a:srgbClr val="1F7A7C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tiered</a:t>
            </a:r>
            <a:endParaRPr lang="en-US" sz="2400" dirty="0"/>
          </a:p>
        </p:txBody>
      </p:sp>
      <p:sp>
        <p:nvSpPr>
          <p:cNvPr id="29" name="Shape 26"/>
          <p:cNvSpPr/>
          <p:nvPr/>
        </p:nvSpPr>
        <p:spPr>
          <a:xfrm>
            <a:off x="1047750" y="9666261"/>
            <a:ext cx="16192500" cy="9525"/>
          </a:xfrm>
          <a:prstGeom prst="rect">
            <a:avLst/>
          </a:prstGeom>
          <a:solidFill>
            <a:srgbClr val="C9C5BA">
              <a:alpha val="17000"/>
            </a:srgbClr>
          </a:solidFill>
          <a:ln/>
        </p:spPr>
        <p:txBody>
          <a:bodyPr/>
          <a:lstStyle/>
          <a:p>
            <a:endParaRPr lang="zh-TW" altLang="en-US"/>
          </a:p>
        </p:txBody>
      </p:sp>
      <p:sp>
        <p:nvSpPr>
          <p:cNvPr id="30" name="Shape 27"/>
          <p:cNvSpPr/>
          <p:nvPr/>
        </p:nvSpPr>
        <p:spPr>
          <a:xfrm>
            <a:off x="1047750" y="8281415"/>
            <a:ext cx="16192500" cy="9525"/>
          </a:xfrm>
          <a:prstGeom prst="rect">
            <a:avLst/>
          </a:prstGeom>
          <a:solidFill>
            <a:srgbClr val="C9C5BA">
              <a:alpha val="17000"/>
            </a:srgbClr>
          </a:solidFill>
          <a:ln/>
        </p:spPr>
        <p:txBody>
          <a:bodyPr/>
          <a:lstStyle/>
          <a:p>
            <a:endParaRPr lang="zh-TW" altLang="en-US"/>
          </a:p>
        </p:txBody>
      </p:sp>
      <p:sp>
        <p:nvSpPr>
          <p:cNvPr id="31" name="Text 28"/>
          <p:cNvSpPr/>
          <p:nvPr/>
        </p:nvSpPr>
        <p:spPr>
          <a:xfrm>
            <a:off x="1047750" y="8795765"/>
            <a:ext cx="933450" cy="19050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20000"/>
          </a:bodyPr>
          <a:lstStyle/>
          <a:p>
            <a:pPr marL="0" indent="0" algn="l">
              <a:buNone/>
            </a:pPr>
            <a:r>
              <a:rPr lang="en-US" sz="1050" kern="0" spc="210" dirty="0">
                <a:solidFill>
                  <a:srgbClr val="1F7A7C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— 05</a:t>
            </a:r>
            <a:endParaRPr lang="en-US" sz="1050" dirty="0"/>
          </a:p>
        </p:txBody>
      </p:sp>
      <p:sp>
        <p:nvSpPr>
          <p:cNvPr id="32" name="Text 29"/>
          <p:cNvSpPr/>
          <p:nvPr/>
        </p:nvSpPr>
        <p:spPr>
          <a:xfrm>
            <a:off x="2286000" y="8519540"/>
            <a:ext cx="11380470" cy="485775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20000"/>
          </a:bodyPr>
          <a:lstStyle/>
          <a:p>
            <a:pPr marL="0" indent="0" algn="l">
              <a:lnSpc>
                <a:spcPct val="110000"/>
              </a:lnSpc>
              <a:buNone/>
            </a:pPr>
            <a:r>
              <a:rPr lang="en-US" sz="3150" kern="0" spc="126" dirty="0">
                <a:solidFill>
                  <a:srgbClr val="0F0F0E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版本 </a:t>
            </a:r>
            <a:r>
              <a:rPr lang="en-US" sz="2250" i="1" kern="0" spc="126" dirty="0">
                <a:solidFill>
                  <a:srgbClr val="8A8782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Versioning</a:t>
            </a:r>
            <a:endParaRPr lang="en-US" sz="3150" dirty="0"/>
          </a:p>
        </p:txBody>
      </p:sp>
      <p:sp>
        <p:nvSpPr>
          <p:cNvPr id="33" name="Text 30"/>
          <p:cNvSpPr/>
          <p:nvPr/>
        </p:nvSpPr>
        <p:spPr>
          <a:xfrm>
            <a:off x="13716000" y="8729090"/>
            <a:ext cx="2171700" cy="746671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/>
          </a:bodyPr>
          <a:lstStyle/>
          <a:p>
            <a:pPr marL="0" indent="0" algn="l">
              <a:lnSpc>
                <a:spcPct val="155000"/>
              </a:lnSpc>
              <a:buNone/>
            </a:pPr>
            <a:r>
              <a:rPr lang="en-US" sz="1200" dirty="0">
                <a:solidFill>
                  <a:srgbClr val="2C2A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每筆內容都要能回溯。誰改的、為什麼改、改之前是什麼樣子。</a:t>
            </a:r>
            <a:endParaRPr lang="en-US" sz="1200" dirty="0"/>
          </a:p>
        </p:txBody>
      </p:sp>
      <p:sp>
        <p:nvSpPr>
          <p:cNvPr id="34" name="Text 31"/>
          <p:cNvSpPr/>
          <p:nvPr/>
        </p:nvSpPr>
        <p:spPr>
          <a:xfrm>
            <a:off x="16116300" y="8614790"/>
            <a:ext cx="1123950" cy="409575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85000" lnSpcReduction="10000"/>
          </a:bodyPr>
          <a:lstStyle/>
          <a:p>
            <a:pPr marL="0" indent="0" algn="r">
              <a:buNone/>
            </a:pPr>
            <a:r>
              <a:rPr lang="en-US" sz="2400" i="1" kern="0" spc="-48" dirty="0">
                <a:solidFill>
                  <a:srgbClr val="1F7A7C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traceable</a:t>
            </a:r>
            <a:endParaRPr lang="en-US" sz="2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5F2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7750" y="617415"/>
            <a:ext cx="1221135" cy="28575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2402235" y="693615"/>
            <a:ext cx="9525" cy="133350"/>
          </a:xfrm>
          <a:prstGeom prst="rect">
            <a:avLst/>
          </a:prstGeom>
          <a:solidFill>
            <a:srgbClr val="C9C5BA"/>
          </a:solidFill>
          <a:ln/>
        </p:spPr>
        <p:txBody>
          <a:bodyPr/>
          <a:lstStyle/>
          <a:p>
            <a:endParaRPr lang="zh-TW" altLang="en-US"/>
          </a:p>
        </p:txBody>
      </p:sp>
      <p:sp>
        <p:nvSpPr>
          <p:cNvPr id="4" name="Text 1"/>
          <p:cNvSpPr/>
          <p:nvPr/>
        </p:nvSpPr>
        <p:spPr>
          <a:xfrm>
            <a:off x="2545110" y="693615"/>
            <a:ext cx="1201192" cy="17145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10000"/>
          </a:bodyPr>
          <a:lstStyle/>
          <a:p>
            <a:pPr marL="0" indent="0" algn="l">
              <a:buNone/>
            </a:pPr>
            <a:r>
              <a:rPr lang="en-US" sz="900" kern="0" spc="198" dirty="0">
                <a:solidFill>
                  <a:srgbClr val="8A8782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YES CERAMICS</a:t>
            </a:r>
            <a:endParaRPr lang="en-US" sz="900" dirty="0"/>
          </a:p>
        </p:txBody>
      </p:sp>
      <p:sp>
        <p:nvSpPr>
          <p:cNvPr id="5" name="Text 2"/>
          <p:cNvSpPr/>
          <p:nvPr/>
        </p:nvSpPr>
        <p:spPr>
          <a:xfrm>
            <a:off x="15791259" y="688853"/>
            <a:ext cx="1525191" cy="180975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10000"/>
          </a:bodyPr>
          <a:lstStyle/>
          <a:p>
            <a:pPr marL="0" indent="0" algn="l">
              <a:buNone/>
            </a:pPr>
            <a:r>
              <a:rPr lang="en-US" sz="975" kern="0" spc="176" dirty="0">
                <a:solidFill>
                  <a:srgbClr val="8A8782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VI.5 — TIMELINE</a:t>
            </a:r>
            <a:endParaRPr lang="en-US" sz="975" dirty="0"/>
          </a:p>
        </p:txBody>
      </p:sp>
      <p:sp>
        <p:nvSpPr>
          <p:cNvPr id="6" name="Text 3"/>
          <p:cNvSpPr/>
          <p:nvPr/>
        </p:nvSpPr>
        <p:spPr>
          <a:xfrm>
            <a:off x="1047750" y="970281"/>
            <a:ext cx="3555017" cy="180975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ctr">
            <a:normAutofit fontScale="92500" lnSpcReduction="10000"/>
          </a:bodyPr>
          <a:lstStyle/>
          <a:p>
            <a:pPr marL="0" indent="0" algn="l">
              <a:buNone/>
            </a:pPr>
            <a:r>
              <a:rPr lang="en-US" sz="975" kern="0" spc="273" dirty="0">
                <a:solidFill>
                  <a:srgbClr val="1F7A7C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VII — KARPATHY'S WIKI METHOD</a:t>
            </a:r>
            <a:endParaRPr lang="en-US" sz="975" dirty="0"/>
          </a:p>
        </p:txBody>
      </p:sp>
      <p:sp>
        <p:nvSpPr>
          <p:cNvPr id="7" name="Text 4"/>
          <p:cNvSpPr/>
          <p:nvPr/>
        </p:nvSpPr>
        <p:spPr>
          <a:xfrm>
            <a:off x="1047750" y="2271205"/>
            <a:ext cx="12804868" cy="60960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20000"/>
          </a:bodyPr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4500" i="1" kern="0" spc="-90" dirty="0">
                <a:solidFill>
                  <a:srgbClr val="0F0F0E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 seven-step loop, step by step.</a:t>
            </a:r>
            <a:endParaRPr lang="en-US" sz="4500" dirty="0"/>
          </a:p>
        </p:txBody>
      </p:sp>
      <p:sp>
        <p:nvSpPr>
          <p:cNvPr id="8" name="Text 5"/>
          <p:cNvSpPr/>
          <p:nvPr/>
        </p:nvSpPr>
        <p:spPr>
          <a:xfrm>
            <a:off x="13860661" y="2356930"/>
            <a:ext cx="3480977" cy="295275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0" indent="0" algn="r">
              <a:buNone/>
            </a:pPr>
            <a:r>
              <a:rPr lang="en-US" sz="1800" kern="0" spc="144" dirty="0">
                <a:solidFill>
                  <a:srgbClr val="8A8782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Karpathy 個人知識庫七步循環</a:t>
            </a:r>
            <a:endParaRPr lang="en-US" sz="1800" dirty="0"/>
          </a:p>
        </p:txBody>
      </p:sp>
      <p:sp>
        <p:nvSpPr>
          <p:cNvPr id="9" name="Text 6"/>
          <p:cNvSpPr/>
          <p:nvPr/>
        </p:nvSpPr>
        <p:spPr>
          <a:xfrm>
            <a:off x="13759273" y="2709355"/>
            <a:ext cx="3480977" cy="17145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lnSpcReduction="10000"/>
          </a:bodyPr>
          <a:lstStyle/>
          <a:p>
            <a:pPr marL="0" indent="0" algn="r">
              <a:buNone/>
            </a:pPr>
            <a:r>
              <a:rPr lang="en-US" sz="825" b="1" kern="0" spc="215" dirty="0">
                <a:solidFill>
                  <a:srgbClr val="1F7A7C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PERSONAL KB · DIVERGENT TOPICS</a:t>
            </a:r>
            <a:endParaRPr lang="en-US" sz="825" dirty="0"/>
          </a:p>
        </p:txBody>
      </p:sp>
      <p:sp>
        <p:nvSpPr>
          <p:cNvPr id="10" name="Shape 7"/>
          <p:cNvSpPr/>
          <p:nvPr/>
        </p:nvSpPr>
        <p:spPr>
          <a:xfrm>
            <a:off x="1047750" y="3537464"/>
            <a:ext cx="16192500" cy="9525"/>
          </a:xfrm>
          <a:prstGeom prst="rect">
            <a:avLst/>
          </a:prstGeom>
          <a:solidFill>
            <a:srgbClr val="C9C5BA">
              <a:alpha val="79000"/>
            </a:srgbClr>
          </a:solidFill>
          <a:ln/>
        </p:spPr>
        <p:txBody>
          <a:bodyPr/>
          <a:lstStyle/>
          <a:p>
            <a:endParaRPr lang="zh-TW" altLang="en-US"/>
          </a:p>
        </p:txBody>
      </p:sp>
      <p:sp>
        <p:nvSpPr>
          <p:cNvPr id="11" name="Shape 8"/>
          <p:cNvSpPr/>
          <p:nvPr/>
        </p:nvSpPr>
        <p:spPr>
          <a:xfrm>
            <a:off x="1047750" y="3089789"/>
            <a:ext cx="16192500" cy="9525"/>
          </a:xfrm>
          <a:prstGeom prst="rect">
            <a:avLst/>
          </a:prstGeom>
          <a:solidFill>
            <a:srgbClr val="0F0F0E">
              <a:alpha val="79000"/>
            </a:srgbClr>
          </a:solidFill>
          <a:ln/>
        </p:spPr>
        <p:txBody>
          <a:bodyPr/>
          <a:lstStyle/>
          <a:p>
            <a:endParaRPr lang="zh-TW" altLang="en-US"/>
          </a:p>
        </p:txBody>
      </p:sp>
      <p:sp>
        <p:nvSpPr>
          <p:cNvPr id="12" name="Text 9"/>
          <p:cNvSpPr/>
          <p:nvPr/>
        </p:nvSpPr>
        <p:spPr>
          <a:xfrm>
            <a:off x="1085850" y="3261239"/>
            <a:ext cx="2133600" cy="15240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85000" lnSpcReduction="10000"/>
          </a:bodyPr>
          <a:lstStyle/>
          <a:p>
            <a:pPr marL="0" indent="0" algn="l">
              <a:buNone/>
            </a:pPr>
            <a:r>
              <a:rPr lang="en-US" sz="825" kern="0" spc="198" dirty="0">
                <a:solidFill>
                  <a:srgbClr val="1F7A7C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PHASE / STEP</a:t>
            </a:r>
            <a:endParaRPr lang="en-US" sz="825" dirty="0"/>
          </a:p>
        </p:txBody>
      </p:sp>
      <p:sp>
        <p:nvSpPr>
          <p:cNvPr id="13" name="Shape 10"/>
          <p:cNvSpPr/>
          <p:nvPr/>
        </p:nvSpPr>
        <p:spPr>
          <a:xfrm>
            <a:off x="3143250" y="3099314"/>
            <a:ext cx="9525" cy="438150"/>
          </a:xfrm>
          <a:prstGeom prst="rect">
            <a:avLst/>
          </a:prstGeom>
          <a:solidFill>
            <a:srgbClr val="C9C5BA"/>
          </a:solidFill>
          <a:ln/>
        </p:spPr>
        <p:txBody>
          <a:bodyPr/>
          <a:lstStyle/>
          <a:p>
            <a:endParaRPr lang="zh-TW" altLang="en-US"/>
          </a:p>
        </p:txBody>
      </p:sp>
      <p:sp>
        <p:nvSpPr>
          <p:cNvPr id="14" name="Text 11"/>
          <p:cNvSpPr/>
          <p:nvPr/>
        </p:nvSpPr>
        <p:spPr>
          <a:xfrm>
            <a:off x="4047976" y="3175514"/>
            <a:ext cx="153888" cy="1524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0" indent="0" algn="ctr">
              <a:buNone/>
            </a:pPr>
            <a:r>
              <a:rPr lang="en-US" sz="825" kern="0" spc="116" dirty="0">
                <a:solidFill>
                  <a:srgbClr val="8A8782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S</a:t>
            </a:r>
            <a:endParaRPr lang="en-US" sz="825" dirty="0"/>
          </a:p>
        </p:txBody>
      </p:sp>
      <p:sp>
        <p:nvSpPr>
          <p:cNvPr id="15" name="Text 12"/>
          <p:cNvSpPr/>
          <p:nvPr/>
        </p:nvSpPr>
        <p:spPr>
          <a:xfrm>
            <a:off x="3114675" y="3299339"/>
            <a:ext cx="1944439" cy="200025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marL="0" indent="0" algn="ctr">
              <a:buNone/>
            </a:pPr>
            <a:r>
              <a:rPr lang="en-US" sz="975" kern="0" spc="78" dirty="0">
                <a:solidFill>
                  <a:srgbClr val="0F0F0E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01</a:t>
            </a:r>
            <a:endParaRPr lang="en-US" sz="975" dirty="0"/>
          </a:p>
        </p:txBody>
      </p:sp>
      <p:sp>
        <p:nvSpPr>
          <p:cNvPr id="16" name="Shape 13"/>
          <p:cNvSpPr/>
          <p:nvPr/>
        </p:nvSpPr>
        <p:spPr>
          <a:xfrm>
            <a:off x="5021014" y="3099314"/>
            <a:ext cx="9525" cy="438150"/>
          </a:xfrm>
          <a:prstGeom prst="rect">
            <a:avLst/>
          </a:prstGeom>
          <a:solidFill>
            <a:srgbClr val="C9C5BA"/>
          </a:solidFill>
          <a:ln/>
        </p:spPr>
        <p:txBody>
          <a:bodyPr/>
          <a:lstStyle/>
          <a:p>
            <a:endParaRPr lang="zh-TW" altLang="en-US"/>
          </a:p>
        </p:txBody>
      </p:sp>
      <p:sp>
        <p:nvSpPr>
          <p:cNvPr id="17" name="Text 14"/>
          <p:cNvSpPr/>
          <p:nvPr/>
        </p:nvSpPr>
        <p:spPr>
          <a:xfrm>
            <a:off x="5925741" y="3175514"/>
            <a:ext cx="153888" cy="1524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0" indent="0" algn="ctr">
              <a:buNone/>
            </a:pPr>
            <a:r>
              <a:rPr lang="en-US" sz="825" kern="0" spc="116" dirty="0">
                <a:solidFill>
                  <a:srgbClr val="8A8782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S</a:t>
            </a:r>
            <a:endParaRPr lang="en-US" sz="825" dirty="0"/>
          </a:p>
        </p:txBody>
      </p:sp>
      <p:sp>
        <p:nvSpPr>
          <p:cNvPr id="18" name="Text 15"/>
          <p:cNvSpPr/>
          <p:nvPr/>
        </p:nvSpPr>
        <p:spPr>
          <a:xfrm>
            <a:off x="4992439" y="3299339"/>
            <a:ext cx="1944439" cy="200025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marL="0" indent="0" algn="ctr">
              <a:buNone/>
            </a:pPr>
            <a:r>
              <a:rPr lang="en-US" sz="975" kern="0" spc="78" dirty="0">
                <a:solidFill>
                  <a:srgbClr val="0F0F0E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02</a:t>
            </a:r>
            <a:endParaRPr lang="en-US" sz="975" dirty="0"/>
          </a:p>
        </p:txBody>
      </p:sp>
      <p:sp>
        <p:nvSpPr>
          <p:cNvPr id="19" name="Shape 16"/>
          <p:cNvSpPr/>
          <p:nvPr/>
        </p:nvSpPr>
        <p:spPr>
          <a:xfrm>
            <a:off x="6898779" y="3099314"/>
            <a:ext cx="9525" cy="438150"/>
          </a:xfrm>
          <a:prstGeom prst="rect">
            <a:avLst/>
          </a:prstGeom>
          <a:solidFill>
            <a:srgbClr val="C9C5BA"/>
          </a:solidFill>
          <a:ln/>
        </p:spPr>
        <p:txBody>
          <a:bodyPr/>
          <a:lstStyle/>
          <a:p>
            <a:endParaRPr lang="zh-TW" altLang="en-US"/>
          </a:p>
        </p:txBody>
      </p:sp>
      <p:sp>
        <p:nvSpPr>
          <p:cNvPr id="20" name="Text 17"/>
          <p:cNvSpPr/>
          <p:nvPr/>
        </p:nvSpPr>
        <p:spPr>
          <a:xfrm>
            <a:off x="7803505" y="3175514"/>
            <a:ext cx="153888" cy="1524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0" indent="0" algn="ctr">
              <a:buNone/>
            </a:pPr>
            <a:r>
              <a:rPr lang="en-US" sz="825" kern="0" spc="116" dirty="0">
                <a:solidFill>
                  <a:srgbClr val="8A8782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S</a:t>
            </a:r>
            <a:endParaRPr lang="en-US" sz="825" dirty="0"/>
          </a:p>
        </p:txBody>
      </p:sp>
      <p:sp>
        <p:nvSpPr>
          <p:cNvPr id="21" name="Text 18"/>
          <p:cNvSpPr/>
          <p:nvPr/>
        </p:nvSpPr>
        <p:spPr>
          <a:xfrm>
            <a:off x="6870204" y="3299339"/>
            <a:ext cx="1944439" cy="200025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marL="0" indent="0" algn="ctr">
              <a:buNone/>
            </a:pPr>
            <a:r>
              <a:rPr lang="en-US" sz="975" kern="0" spc="78" dirty="0">
                <a:solidFill>
                  <a:srgbClr val="0F0F0E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03</a:t>
            </a:r>
            <a:endParaRPr lang="en-US" sz="975" dirty="0"/>
          </a:p>
        </p:txBody>
      </p:sp>
      <p:sp>
        <p:nvSpPr>
          <p:cNvPr id="22" name="Shape 19"/>
          <p:cNvSpPr/>
          <p:nvPr/>
        </p:nvSpPr>
        <p:spPr>
          <a:xfrm>
            <a:off x="8776543" y="3099314"/>
            <a:ext cx="9525" cy="438150"/>
          </a:xfrm>
          <a:prstGeom prst="rect">
            <a:avLst/>
          </a:prstGeom>
          <a:solidFill>
            <a:srgbClr val="C9C5BA"/>
          </a:solidFill>
          <a:ln/>
        </p:spPr>
        <p:txBody>
          <a:bodyPr/>
          <a:lstStyle/>
          <a:p>
            <a:endParaRPr lang="zh-TW" altLang="en-US"/>
          </a:p>
        </p:txBody>
      </p:sp>
      <p:sp>
        <p:nvSpPr>
          <p:cNvPr id="23" name="Text 20"/>
          <p:cNvSpPr/>
          <p:nvPr/>
        </p:nvSpPr>
        <p:spPr>
          <a:xfrm>
            <a:off x="9681270" y="3175514"/>
            <a:ext cx="153888" cy="1524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0" indent="0" algn="ctr">
              <a:buNone/>
            </a:pPr>
            <a:r>
              <a:rPr lang="en-US" sz="825" kern="0" spc="116" dirty="0">
                <a:solidFill>
                  <a:srgbClr val="8A8782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S</a:t>
            </a:r>
            <a:endParaRPr lang="en-US" sz="825" dirty="0"/>
          </a:p>
        </p:txBody>
      </p:sp>
      <p:sp>
        <p:nvSpPr>
          <p:cNvPr id="24" name="Text 21"/>
          <p:cNvSpPr/>
          <p:nvPr/>
        </p:nvSpPr>
        <p:spPr>
          <a:xfrm>
            <a:off x="8747968" y="3299339"/>
            <a:ext cx="1944439" cy="200025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marL="0" indent="0" algn="ctr">
              <a:buNone/>
            </a:pPr>
            <a:r>
              <a:rPr lang="en-US" sz="975" kern="0" spc="78" dirty="0">
                <a:solidFill>
                  <a:srgbClr val="0F0F0E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04</a:t>
            </a:r>
            <a:endParaRPr lang="en-US" sz="975" dirty="0"/>
          </a:p>
        </p:txBody>
      </p:sp>
      <p:sp>
        <p:nvSpPr>
          <p:cNvPr id="25" name="Shape 22"/>
          <p:cNvSpPr/>
          <p:nvPr/>
        </p:nvSpPr>
        <p:spPr>
          <a:xfrm>
            <a:off x="10654308" y="3099314"/>
            <a:ext cx="9525" cy="438150"/>
          </a:xfrm>
          <a:prstGeom prst="rect">
            <a:avLst/>
          </a:prstGeom>
          <a:solidFill>
            <a:srgbClr val="C9C5BA"/>
          </a:solidFill>
          <a:ln/>
        </p:spPr>
        <p:txBody>
          <a:bodyPr/>
          <a:lstStyle/>
          <a:p>
            <a:endParaRPr lang="zh-TW" altLang="en-US"/>
          </a:p>
        </p:txBody>
      </p:sp>
      <p:sp>
        <p:nvSpPr>
          <p:cNvPr id="26" name="Text 23"/>
          <p:cNvSpPr/>
          <p:nvPr/>
        </p:nvSpPr>
        <p:spPr>
          <a:xfrm>
            <a:off x="11559034" y="3175514"/>
            <a:ext cx="153888" cy="1524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0" indent="0" algn="ctr">
              <a:buNone/>
            </a:pPr>
            <a:r>
              <a:rPr lang="en-US" sz="825" kern="0" spc="116" dirty="0">
                <a:solidFill>
                  <a:srgbClr val="8A8782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S</a:t>
            </a:r>
            <a:endParaRPr lang="en-US" sz="825" dirty="0"/>
          </a:p>
        </p:txBody>
      </p:sp>
      <p:sp>
        <p:nvSpPr>
          <p:cNvPr id="27" name="Text 24"/>
          <p:cNvSpPr/>
          <p:nvPr/>
        </p:nvSpPr>
        <p:spPr>
          <a:xfrm>
            <a:off x="10625733" y="3299339"/>
            <a:ext cx="1944439" cy="200025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marL="0" indent="0" algn="ctr">
              <a:buNone/>
            </a:pPr>
            <a:r>
              <a:rPr lang="en-US" sz="975" kern="0" spc="78" dirty="0">
                <a:solidFill>
                  <a:srgbClr val="0F0F0E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05</a:t>
            </a:r>
            <a:endParaRPr lang="en-US" sz="975" dirty="0"/>
          </a:p>
        </p:txBody>
      </p:sp>
      <p:sp>
        <p:nvSpPr>
          <p:cNvPr id="28" name="Shape 25"/>
          <p:cNvSpPr/>
          <p:nvPr/>
        </p:nvSpPr>
        <p:spPr>
          <a:xfrm>
            <a:off x="12532072" y="3099314"/>
            <a:ext cx="9525" cy="438150"/>
          </a:xfrm>
          <a:prstGeom prst="rect">
            <a:avLst/>
          </a:prstGeom>
          <a:solidFill>
            <a:srgbClr val="C9C5BA"/>
          </a:solidFill>
          <a:ln/>
        </p:spPr>
        <p:txBody>
          <a:bodyPr/>
          <a:lstStyle/>
          <a:p>
            <a:endParaRPr lang="zh-TW" altLang="en-US"/>
          </a:p>
        </p:txBody>
      </p:sp>
      <p:sp>
        <p:nvSpPr>
          <p:cNvPr id="29" name="Text 26"/>
          <p:cNvSpPr/>
          <p:nvPr/>
        </p:nvSpPr>
        <p:spPr>
          <a:xfrm>
            <a:off x="13436798" y="3175514"/>
            <a:ext cx="153888" cy="1524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0" indent="0" algn="ctr">
              <a:buNone/>
            </a:pPr>
            <a:r>
              <a:rPr lang="en-US" sz="825" kern="0" spc="116" dirty="0">
                <a:solidFill>
                  <a:srgbClr val="8A8782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S</a:t>
            </a:r>
            <a:endParaRPr lang="en-US" sz="825" dirty="0"/>
          </a:p>
        </p:txBody>
      </p:sp>
      <p:sp>
        <p:nvSpPr>
          <p:cNvPr id="30" name="Text 27"/>
          <p:cNvSpPr/>
          <p:nvPr/>
        </p:nvSpPr>
        <p:spPr>
          <a:xfrm>
            <a:off x="12503497" y="3299339"/>
            <a:ext cx="1944439" cy="200025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marL="0" indent="0" algn="ctr">
              <a:buNone/>
            </a:pPr>
            <a:r>
              <a:rPr lang="en-US" sz="975" kern="0" spc="78" dirty="0">
                <a:solidFill>
                  <a:srgbClr val="0F0F0E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06</a:t>
            </a:r>
            <a:endParaRPr lang="en-US" sz="975" dirty="0"/>
          </a:p>
        </p:txBody>
      </p:sp>
      <p:sp>
        <p:nvSpPr>
          <p:cNvPr id="31" name="Shape 28"/>
          <p:cNvSpPr/>
          <p:nvPr/>
        </p:nvSpPr>
        <p:spPr>
          <a:xfrm>
            <a:off x="14409837" y="3099314"/>
            <a:ext cx="9525" cy="438150"/>
          </a:xfrm>
          <a:prstGeom prst="rect">
            <a:avLst/>
          </a:prstGeom>
          <a:solidFill>
            <a:srgbClr val="C9C5BA"/>
          </a:solidFill>
          <a:ln/>
        </p:spPr>
        <p:txBody>
          <a:bodyPr/>
          <a:lstStyle/>
          <a:p>
            <a:endParaRPr lang="zh-TW" altLang="en-US"/>
          </a:p>
        </p:txBody>
      </p:sp>
      <p:sp>
        <p:nvSpPr>
          <p:cNvPr id="32" name="Text 29"/>
          <p:cNvSpPr/>
          <p:nvPr/>
        </p:nvSpPr>
        <p:spPr>
          <a:xfrm>
            <a:off x="15314563" y="3175514"/>
            <a:ext cx="153888" cy="1524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0" indent="0" algn="ctr">
              <a:buNone/>
            </a:pPr>
            <a:r>
              <a:rPr lang="en-US" sz="825" kern="0" spc="116" dirty="0">
                <a:solidFill>
                  <a:srgbClr val="8A8782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S</a:t>
            </a:r>
            <a:endParaRPr lang="en-US" sz="825" dirty="0"/>
          </a:p>
        </p:txBody>
      </p:sp>
      <p:sp>
        <p:nvSpPr>
          <p:cNvPr id="33" name="Text 30"/>
          <p:cNvSpPr/>
          <p:nvPr/>
        </p:nvSpPr>
        <p:spPr>
          <a:xfrm>
            <a:off x="14381262" y="3299339"/>
            <a:ext cx="1944439" cy="200025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marL="0" indent="0" algn="ctr">
              <a:buNone/>
            </a:pPr>
            <a:r>
              <a:rPr lang="en-US" sz="975" kern="0" spc="78" dirty="0">
                <a:solidFill>
                  <a:srgbClr val="0F0F0E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07</a:t>
            </a:r>
            <a:endParaRPr lang="en-US" sz="975" dirty="0"/>
          </a:p>
        </p:txBody>
      </p:sp>
      <p:sp>
        <p:nvSpPr>
          <p:cNvPr id="34" name="Text 31"/>
          <p:cNvSpPr/>
          <p:nvPr/>
        </p:nvSpPr>
        <p:spPr>
          <a:xfrm>
            <a:off x="16211401" y="3261239"/>
            <a:ext cx="990600" cy="15240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85000" lnSpcReduction="10000"/>
          </a:bodyPr>
          <a:lstStyle/>
          <a:p>
            <a:pPr marL="0" indent="0" algn="r">
              <a:buNone/>
            </a:pPr>
            <a:r>
              <a:rPr lang="en-US" sz="825" kern="0" spc="182" dirty="0">
                <a:solidFill>
                  <a:srgbClr val="1F7A7C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MODE</a:t>
            </a:r>
            <a:endParaRPr lang="en-US" sz="825" dirty="0"/>
          </a:p>
        </p:txBody>
      </p:sp>
      <p:sp>
        <p:nvSpPr>
          <p:cNvPr id="35" name="Shape 32"/>
          <p:cNvSpPr/>
          <p:nvPr/>
        </p:nvSpPr>
        <p:spPr>
          <a:xfrm>
            <a:off x="1047750" y="4202726"/>
            <a:ext cx="16192500" cy="9525"/>
          </a:xfrm>
          <a:prstGeom prst="rect">
            <a:avLst/>
          </a:prstGeom>
          <a:solidFill>
            <a:srgbClr val="C9C5BA">
              <a:alpha val="79000"/>
            </a:srgbClr>
          </a:solidFill>
          <a:ln/>
        </p:spPr>
        <p:txBody>
          <a:bodyPr/>
          <a:lstStyle/>
          <a:p>
            <a:endParaRPr lang="zh-TW" altLang="en-US"/>
          </a:p>
        </p:txBody>
      </p:sp>
      <p:sp>
        <p:nvSpPr>
          <p:cNvPr id="36" name="Text 33"/>
          <p:cNvSpPr/>
          <p:nvPr/>
        </p:nvSpPr>
        <p:spPr>
          <a:xfrm>
            <a:off x="1047750" y="3613664"/>
            <a:ext cx="2038350" cy="142875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20000"/>
          </a:bodyPr>
          <a:lstStyle/>
          <a:p>
            <a:pPr marL="0" indent="0" algn="l">
              <a:buNone/>
            </a:pPr>
            <a:r>
              <a:rPr lang="en-US" sz="750" kern="0" spc="165" dirty="0">
                <a:solidFill>
                  <a:srgbClr val="1F7A7C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— 01</a:t>
            </a:r>
            <a:endParaRPr lang="en-US" sz="750" dirty="0"/>
          </a:p>
        </p:txBody>
      </p:sp>
      <p:sp>
        <p:nvSpPr>
          <p:cNvPr id="37" name="Text 34"/>
          <p:cNvSpPr/>
          <p:nvPr/>
        </p:nvSpPr>
        <p:spPr>
          <a:xfrm>
            <a:off x="1047750" y="3737489"/>
            <a:ext cx="2038350" cy="246162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20000"/>
          </a:bodyPr>
          <a:lstStyle/>
          <a:p>
            <a:pPr marL="0" indent="0" algn="l">
              <a:lnSpc>
                <a:spcPct val="115000"/>
              </a:lnSpc>
              <a:buNone/>
            </a:pPr>
            <a:r>
              <a:rPr lang="en-US" sz="1425" kern="0" spc="57" dirty="0">
                <a:solidFill>
                  <a:srgbClr val="0F0F0E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收集 Collect</a:t>
            </a:r>
            <a:endParaRPr lang="en-US" sz="1425" dirty="0"/>
          </a:p>
        </p:txBody>
      </p:sp>
      <p:sp>
        <p:nvSpPr>
          <p:cNvPr id="38" name="Text 35"/>
          <p:cNvSpPr/>
          <p:nvPr/>
        </p:nvSpPr>
        <p:spPr>
          <a:xfrm>
            <a:off x="1047750" y="3955076"/>
            <a:ext cx="2038350" cy="219075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marL="0" indent="0" algn="l">
              <a:buNone/>
            </a:pPr>
            <a:r>
              <a:rPr lang="en-US" sz="975" i="1" dirty="0">
                <a:solidFill>
                  <a:srgbClr val="8A8782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看到就存</a:t>
            </a:r>
            <a:endParaRPr lang="en-US" sz="975" dirty="0"/>
          </a:p>
        </p:txBody>
      </p:sp>
      <p:sp>
        <p:nvSpPr>
          <p:cNvPr id="39" name="Shape 36"/>
          <p:cNvSpPr/>
          <p:nvPr/>
        </p:nvSpPr>
        <p:spPr>
          <a:xfrm>
            <a:off x="3143250" y="3546989"/>
            <a:ext cx="9525" cy="655737"/>
          </a:xfrm>
          <a:prstGeom prst="rect">
            <a:avLst/>
          </a:prstGeom>
          <a:solidFill>
            <a:srgbClr val="C9C5BA"/>
          </a:solidFill>
          <a:ln/>
        </p:spPr>
        <p:txBody>
          <a:bodyPr/>
          <a:lstStyle/>
          <a:p>
            <a:endParaRPr lang="zh-TW" altLang="en-US"/>
          </a:p>
        </p:txBody>
      </p:sp>
      <p:sp>
        <p:nvSpPr>
          <p:cNvPr id="40" name="Shape 37"/>
          <p:cNvSpPr/>
          <p:nvPr/>
        </p:nvSpPr>
        <p:spPr>
          <a:xfrm>
            <a:off x="3152775" y="3798658"/>
            <a:ext cx="2085082" cy="152400"/>
          </a:xfrm>
          <a:prstGeom prst="rect">
            <a:avLst/>
          </a:prstGeom>
          <a:ln w="9525">
            <a:solidFill>
              <a:srgbClr val="0F0F0E"/>
            </a:solidFill>
            <a:prstDash val="soli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41" name="Text 38"/>
          <p:cNvSpPr/>
          <p:nvPr/>
        </p:nvSpPr>
        <p:spPr>
          <a:xfrm>
            <a:off x="3257550" y="3808183"/>
            <a:ext cx="1951732" cy="17145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ctr">
            <a:normAutofit/>
          </a:bodyPr>
          <a:lstStyle/>
          <a:p>
            <a:pPr marL="0" indent="0" algn="l">
              <a:buNone/>
            </a:pPr>
            <a:r>
              <a:rPr lang="en-US" sz="675" kern="0" spc="108" dirty="0">
                <a:solidFill>
                  <a:srgbClr val="0F0F0E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SOURCE·CAPTURE</a:t>
            </a:r>
            <a:endParaRPr lang="en-US" sz="675" dirty="0"/>
          </a:p>
        </p:txBody>
      </p:sp>
      <p:sp>
        <p:nvSpPr>
          <p:cNvPr id="42" name="Text 39"/>
          <p:cNvSpPr/>
          <p:nvPr/>
        </p:nvSpPr>
        <p:spPr>
          <a:xfrm>
            <a:off x="16859101" y="3736745"/>
            <a:ext cx="457349" cy="142875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0" indent="0" algn="r">
              <a:buNone/>
            </a:pPr>
            <a:r>
              <a:rPr lang="en-US" sz="750" kern="0" spc="150" dirty="0">
                <a:solidFill>
                  <a:srgbClr val="8A8782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OWNER</a:t>
            </a:r>
            <a:endParaRPr lang="en-US" sz="750" dirty="0"/>
          </a:p>
        </p:txBody>
      </p:sp>
      <p:sp>
        <p:nvSpPr>
          <p:cNvPr id="43" name="Text 40"/>
          <p:cNvSpPr/>
          <p:nvPr/>
        </p:nvSpPr>
        <p:spPr>
          <a:xfrm>
            <a:off x="16306800" y="3851045"/>
            <a:ext cx="933450" cy="200025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marL="0" indent="0" algn="r">
              <a:buNone/>
            </a:pPr>
            <a:r>
              <a:rPr lang="en-US" sz="900" kern="0" spc="54" dirty="0">
                <a:solidFill>
                  <a:srgbClr val="0F0F0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個人</a:t>
            </a:r>
            <a:endParaRPr lang="en-US" sz="900" dirty="0"/>
          </a:p>
        </p:txBody>
      </p:sp>
      <p:sp>
        <p:nvSpPr>
          <p:cNvPr id="44" name="Shape 41"/>
          <p:cNvSpPr/>
          <p:nvPr/>
        </p:nvSpPr>
        <p:spPr>
          <a:xfrm>
            <a:off x="1047750" y="4867988"/>
            <a:ext cx="16192500" cy="9525"/>
          </a:xfrm>
          <a:prstGeom prst="rect">
            <a:avLst/>
          </a:prstGeom>
          <a:solidFill>
            <a:srgbClr val="C9C5BA">
              <a:alpha val="79000"/>
            </a:srgbClr>
          </a:solidFill>
          <a:ln/>
        </p:spPr>
        <p:txBody>
          <a:bodyPr/>
          <a:lstStyle/>
          <a:p>
            <a:endParaRPr lang="zh-TW" altLang="en-US"/>
          </a:p>
        </p:txBody>
      </p:sp>
      <p:sp>
        <p:nvSpPr>
          <p:cNvPr id="45" name="Text 42"/>
          <p:cNvSpPr/>
          <p:nvPr/>
        </p:nvSpPr>
        <p:spPr>
          <a:xfrm>
            <a:off x="1047750" y="4278926"/>
            <a:ext cx="2038350" cy="142875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20000"/>
          </a:bodyPr>
          <a:lstStyle/>
          <a:p>
            <a:pPr marL="0" indent="0" algn="l">
              <a:buNone/>
            </a:pPr>
            <a:r>
              <a:rPr lang="en-US" sz="750" kern="0" spc="165" dirty="0">
                <a:solidFill>
                  <a:srgbClr val="1F7A7C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— 02</a:t>
            </a:r>
            <a:endParaRPr lang="en-US" sz="750" dirty="0"/>
          </a:p>
        </p:txBody>
      </p:sp>
      <p:sp>
        <p:nvSpPr>
          <p:cNvPr id="46" name="Text 43"/>
          <p:cNvSpPr/>
          <p:nvPr/>
        </p:nvSpPr>
        <p:spPr>
          <a:xfrm>
            <a:off x="1047750" y="4402751"/>
            <a:ext cx="2038350" cy="246162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20000"/>
          </a:bodyPr>
          <a:lstStyle/>
          <a:p>
            <a:pPr marL="0" indent="0" algn="l">
              <a:lnSpc>
                <a:spcPct val="115000"/>
              </a:lnSpc>
              <a:buNone/>
            </a:pPr>
            <a:r>
              <a:rPr lang="en-US" sz="1425" kern="0" spc="57" dirty="0">
                <a:solidFill>
                  <a:srgbClr val="0F0F0E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編譯 Compile</a:t>
            </a:r>
            <a:endParaRPr lang="en-US" sz="1425" dirty="0"/>
          </a:p>
        </p:txBody>
      </p:sp>
      <p:sp>
        <p:nvSpPr>
          <p:cNvPr id="47" name="Text 44"/>
          <p:cNvSpPr/>
          <p:nvPr/>
        </p:nvSpPr>
        <p:spPr>
          <a:xfrm>
            <a:off x="1047750" y="4620338"/>
            <a:ext cx="2038350" cy="219075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marL="0" indent="0" algn="l">
              <a:buNone/>
            </a:pPr>
            <a:r>
              <a:rPr lang="en-US" sz="975" i="1" dirty="0">
                <a:solidFill>
                  <a:srgbClr val="8A8782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改寫成自己的話</a:t>
            </a:r>
            <a:endParaRPr lang="en-US" sz="975" dirty="0"/>
          </a:p>
        </p:txBody>
      </p:sp>
      <p:sp>
        <p:nvSpPr>
          <p:cNvPr id="48" name="Shape 45"/>
          <p:cNvSpPr/>
          <p:nvPr/>
        </p:nvSpPr>
        <p:spPr>
          <a:xfrm>
            <a:off x="3143250" y="4212251"/>
            <a:ext cx="9525" cy="655737"/>
          </a:xfrm>
          <a:prstGeom prst="rect">
            <a:avLst/>
          </a:prstGeom>
          <a:solidFill>
            <a:srgbClr val="C9C5BA"/>
          </a:solidFill>
          <a:ln/>
        </p:spPr>
        <p:txBody>
          <a:bodyPr/>
          <a:lstStyle/>
          <a:p>
            <a:endParaRPr lang="zh-TW" altLang="en-US"/>
          </a:p>
        </p:txBody>
      </p:sp>
      <p:sp>
        <p:nvSpPr>
          <p:cNvPr id="49" name="Shape 46"/>
          <p:cNvSpPr/>
          <p:nvPr/>
        </p:nvSpPr>
        <p:spPr>
          <a:xfrm>
            <a:off x="5028307" y="4473444"/>
            <a:ext cx="2066032" cy="133350"/>
          </a:xfrm>
          <a:prstGeom prst="rect">
            <a:avLst/>
          </a:prstGeom>
          <a:solidFill>
            <a:srgbClr val="1F7A7C"/>
          </a:solidFill>
          <a:ln/>
        </p:spPr>
        <p:txBody>
          <a:bodyPr/>
          <a:lstStyle/>
          <a:p>
            <a:endParaRPr lang="zh-TW" altLang="en-US"/>
          </a:p>
        </p:txBody>
      </p:sp>
      <p:sp>
        <p:nvSpPr>
          <p:cNvPr id="50" name="Text 47"/>
          <p:cNvSpPr/>
          <p:nvPr/>
        </p:nvSpPr>
        <p:spPr>
          <a:xfrm>
            <a:off x="5123557" y="4473444"/>
            <a:ext cx="1951732" cy="17145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ctr">
            <a:normAutofit/>
          </a:bodyPr>
          <a:lstStyle/>
          <a:p>
            <a:pPr marL="0" indent="0" algn="l">
              <a:buNone/>
            </a:pPr>
            <a:r>
              <a:rPr lang="en-US" sz="675" kern="0" spc="108" dirty="0">
                <a:solidFill>
                  <a:srgbClr val="F5F2EA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SUMMARIZE·REPHRASE</a:t>
            </a:r>
            <a:endParaRPr lang="en-US" sz="675" dirty="0"/>
          </a:p>
        </p:txBody>
      </p:sp>
      <p:sp>
        <p:nvSpPr>
          <p:cNvPr id="51" name="Text 48"/>
          <p:cNvSpPr/>
          <p:nvPr/>
        </p:nvSpPr>
        <p:spPr>
          <a:xfrm>
            <a:off x="16859101" y="4402007"/>
            <a:ext cx="457349" cy="142875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0" indent="0" algn="r">
              <a:buNone/>
            </a:pPr>
            <a:r>
              <a:rPr lang="en-US" sz="750" kern="0" spc="150" dirty="0">
                <a:solidFill>
                  <a:srgbClr val="8A8782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OWNER</a:t>
            </a:r>
            <a:endParaRPr lang="en-US" sz="750" dirty="0"/>
          </a:p>
        </p:txBody>
      </p:sp>
      <p:sp>
        <p:nvSpPr>
          <p:cNvPr id="52" name="Text 49"/>
          <p:cNvSpPr/>
          <p:nvPr/>
        </p:nvSpPr>
        <p:spPr>
          <a:xfrm>
            <a:off x="16306800" y="4516307"/>
            <a:ext cx="933450" cy="200025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marL="0" indent="0" algn="r">
              <a:buNone/>
            </a:pPr>
            <a:r>
              <a:rPr lang="en-US" sz="900" kern="0" spc="54" dirty="0">
                <a:solidFill>
                  <a:srgbClr val="0F0F0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個人</a:t>
            </a:r>
            <a:endParaRPr lang="en-US" sz="900" dirty="0"/>
          </a:p>
        </p:txBody>
      </p:sp>
      <p:sp>
        <p:nvSpPr>
          <p:cNvPr id="53" name="Shape 50"/>
          <p:cNvSpPr/>
          <p:nvPr/>
        </p:nvSpPr>
        <p:spPr>
          <a:xfrm>
            <a:off x="1047750" y="5573892"/>
            <a:ext cx="16192500" cy="9525"/>
          </a:xfrm>
          <a:prstGeom prst="rect">
            <a:avLst/>
          </a:prstGeom>
          <a:solidFill>
            <a:srgbClr val="C9C5BA">
              <a:alpha val="55000"/>
            </a:srgbClr>
          </a:solidFill>
          <a:ln/>
        </p:spPr>
        <p:txBody>
          <a:bodyPr/>
          <a:lstStyle/>
          <a:p>
            <a:endParaRPr lang="zh-TW" altLang="en-US"/>
          </a:p>
        </p:txBody>
      </p:sp>
      <p:sp>
        <p:nvSpPr>
          <p:cNvPr id="54" name="Text 51"/>
          <p:cNvSpPr/>
          <p:nvPr/>
        </p:nvSpPr>
        <p:spPr>
          <a:xfrm>
            <a:off x="1047750" y="4984830"/>
            <a:ext cx="2038350" cy="142875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20000"/>
          </a:bodyPr>
          <a:lstStyle/>
          <a:p>
            <a:pPr marL="0" indent="0" algn="l">
              <a:buNone/>
            </a:pPr>
            <a:r>
              <a:rPr lang="en-US" sz="750" kern="0" spc="165" dirty="0">
                <a:solidFill>
                  <a:srgbClr val="1F7A7C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— 03</a:t>
            </a:r>
            <a:endParaRPr lang="en-US" sz="750" dirty="0"/>
          </a:p>
        </p:txBody>
      </p:sp>
      <p:sp>
        <p:nvSpPr>
          <p:cNvPr id="55" name="Text 52"/>
          <p:cNvSpPr/>
          <p:nvPr/>
        </p:nvSpPr>
        <p:spPr>
          <a:xfrm>
            <a:off x="1047750" y="5108655"/>
            <a:ext cx="2038350" cy="246162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20000"/>
          </a:bodyPr>
          <a:lstStyle/>
          <a:p>
            <a:pPr marL="0" indent="0" algn="l">
              <a:lnSpc>
                <a:spcPct val="115000"/>
              </a:lnSpc>
              <a:buNone/>
            </a:pPr>
            <a:r>
              <a:rPr lang="en-US" sz="1425" kern="0" spc="57" dirty="0">
                <a:solidFill>
                  <a:srgbClr val="0F0F0E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瀏覽 Browse</a:t>
            </a:r>
            <a:endParaRPr lang="en-US" sz="1425" dirty="0"/>
          </a:p>
        </p:txBody>
      </p:sp>
      <p:sp>
        <p:nvSpPr>
          <p:cNvPr id="56" name="Text 53"/>
          <p:cNvSpPr/>
          <p:nvPr/>
        </p:nvSpPr>
        <p:spPr>
          <a:xfrm>
            <a:off x="1047750" y="5326242"/>
            <a:ext cx="2038350" cy="219075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marL="0" indent="0" algn="l">
              <a:buNone/>
            </a:pPr>
            <a:r>
              <a:rPr lang="en-US" sz="975" i="1" dirty="0">
                <a:solidFill>
                  <a:srgbClr val="8A8782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隨時掃過、保持熟悉度</a:t>
            </a:r>
            <a:endParaRPr lang="en-US" sz="975" dirty="0"/>
          </a:p>
        </p:txBody>
      </p:sp>
      <p:sp>
        <p:nvSpPr>
          <p:cNvPr id="57" name="Shape 54"/>
          <p:cNvSpPr/>
          <p:nvPr/>
        </p:nvSpPr>
        <p:spPr>
          <a:xfrm>
            <a:off x="3143250" y="4918155"/>
            <a:ext cx="9525" cy="655737"/>
          </a:xfrm>
          <a:prstGeom prst="rect">
            <a:avLst/>
          </a:prstGeom>
          <a:solidFill>
            <a:srgbClr val="C9C5BA"/>
          </a:solidFill>
          <a:ln/>
        </p:spPr>
        <p:txBody>
          <a:bodyPr/>
          <a:lstStyle/>
          <a:p>
            <a:endParaRPr lang="zh-TW" altLang="en-US"/>
          </a:p>
        </p:txBody>
      </p:sp>
      <p:sp>
        <p:nvSpPr>
          <p:cNvPr id="58" name="Shape 55"/>
          <p:cNvSpPr/>
          <p:nvPr/>
        </p:nvSpPr>
        <p:spPr>
          <a:xfrm>
            <a:off x="6905327" y="5179348"/>
            <a:ext cx="2066032" cy="133350"/>
          </a:xfrm>
          <a:prstGeom prst="rect">
            <a:avLst/>
          </a:prstGeom>
          <a:solidFill>
            <a:srgbClr val="8A8782"/>
          </a:solidFill>
          <a:ln/>
        </p:spPr>
        <p:txBody>
          <a:bodyPr/>
          <a:lstStyle/>
          <a:p>
            <a:endParaRPr lang="zh-TW" altLang="en-US"/>
          </a:p>
        </p:txBody>
      </p:sp>
      <p:sp>
        <p:nvSpPr>
          <p:cNvPr id="59" name="Text 56"/>
          <p:cNvSpPr/>
          <p:nvPr/>
        </p:nvSpPr>
        <p:spPr>
          <a:xfrm>
            <a:off x="7000577" y="5179348"/>
            <a:ext cx="1951732" cy="17145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ctr">
            <a:normAutofit/>
          </a:bodyPr>
          <a:lstStyle/>
          <a:p>
            <a:pPr marL="0" indent="0" algn="l">
              <a:buNone/>
            </a:pPr>
            <a:r>
              <a:rPr lang="en-US" sz="675" kern="0" spc="108" dirty="0">
                <a:solidFill>
                  <a:srgbClr val="F5F2EA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SCAN·RECALL</a:t>
            </a:r>
            <a:endParaRPr lang="en-US" sz="675" dirty="0"/>
          </a:p>
        </p:txBody>
      </p:sp>
      <p:sp>
        <p:nvSpPr>
          <p:cNvPr id="60" name="Text 57"/>
          <p:cNvSpPr/>
          <p:nvPr/>
        </p:nvSpPr>
        <p:spPr>
          <a:xfrm>
            <a:off x="16859101" y="5107911"/>
            <a:ext cx="457349" cy="142875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0" indent="0" algn="r">
              <a:buNone/>
            </a:pPr>
            <a:r>
              <a:rPr lang="en-US" sz="750" kern="0" spc="150" dirty="0">
                <a:solidFill>
                  <a:srgbClr val="8A8782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DAILY</a:t>
            </a:r>
            <a:endParaRPr lang="en-US" sz="750" dirty="0"/>
          </a:p>
        </p:txBody>
      </p:sp>
      <p:sp>
        <p:nvSpPr>
          <p:cNvPr id="61" name="Text 58"/>
          <p:cNvSpPr/>
          <p:nvPr/>
        </p:nvSpPr>
        <p:spPr>
          <a:xfrm>
            <a:off x="16306800" y="5222211"/>
            <a:ext cx="933450" cy="200025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marL="0" indent="0" algn="r">
              <a:buNone/>
            </a:pPr>
            <a:r>
              <a:rPr lang="en-US" sz="900" kern="0" spc="54" dirty="0">
                <a:solidFill>
                  <a:srgbClr val="0F0F0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習慣</a:t>
            </a:r>
            <a:endParaRPr lang="en-US" sz="900" dirty="0"/>
          </a:p>
        </p:txBody>
      </p:sp>
      <p:sp>
        <p:nvSpPr>
          <p:cNvPr id="62" name="Shape 59"/>
          <p:cNvSpPr/>
          <p:nvPr/>
        </p:nvSpPr>
        <p:spPr>
          <a:xfrm>
            <a:off x="1047750" y="6239153"/>
            <a:ext cx="16192500" cy="9525"/>
          </a:xfrm>
          <a:prstGeom prst="rect">
            <a:avLst/>
          </a:prstGeom>
          <a:solidFill>
            <a:srgbClr val="C9C5BA">
              <a:alpha val="55000"/>
            </a:srgbClr>
          </a:solidFill>
          <a:ln/>
        </p:spPr>
        <p:txBody>
          <a:bodyPr/>
          <a:lstStyle/>
          <a:p>
            <a:endParaRPr lang="zh-TW" altLang="en-US"/>
          </a:p>
        </p:txBody>
      </p:sp>
      <p:sp>
        <p:nvSpPr>
          <p:cNvPr id="63" name="Text 60"/>
          <p:cNvSpPr/>
          <p:nvPr/>
        </p:nvSpPr>
        <p:spPr>
          <a:xfrm>
            <a:off x="1047750" y="5650092"/>
            <a:ext cx="2038350" cy="142875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20000"/>
          </a:bodyPr>
          <a:lstStyle/>
          <a:p>
            <a:pPr marL="0" indent="0" algn="l">
              <a:buNone/>
            </a:pPr>
            <a:r>
              <a:rPr lang="en-US" sz="750" kern="0" spc="165" dirty="0">
                <a:solidFill>
                  <a:srgbClr val="1F7A7C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— 04</a:t>
            </a:r>
            <a:endParaRPr lang="en-US" sz="750" dirty="0"/>
          </a:p>
        </p:txBody>
      </p:sp>
      <p:sp>
        <p:nvSpPr>
          <p:cNvPr id="64" name="Text 61"/>
          <p:cNvSpPr/>
          <p:nvPr/>
        </p:nvSpPr>
        <p:spPr>
          <a:xfrm>
            <a:off x="1047750" y="5773917"/>
            <a:ext cx="2038350" cy="246162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20000"/>
          </a:bodyPr>
          <a:lstStyle/>
          <a:p>
            <a:pPr marL="0" indent="0" algn="l">
              <a:lnSpc>
                <a:spcPct val="115000"/>
              </a:lnSpc>
              <a:buNone/>
            </a:pPr>
            <a:r>
              <a:rPr lang="en-US" sz="1425" kern="0" spc="57" dirty="0">
                <a:solidFill>
                  <a:srgbClr val="0F0F0E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問答 Ask</a:t>
            </a:r>
            <a:endParaRPr lang="en-US" sz="1425" dirty="0"/>
          </a:p>
        </p:txBody>
      </p:sp>
      <p:sp>
        <p:nvSpPr>
          <p:cNvPr id="65" name="Text 62"/>
          <p:cNvSpPr/>
          <p:nvPr/>
        </p:nvSpPr>
        <p:spPr>
          <a:xfrm>
            <a:off x="1047750" y="5991503"/>
            <a:ext cx="2038350" cy="219075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marL="0" indent="0" algn="l">
              <a:buNone/>
            </a:pPr>
            <a:r>
              <a:rPr lang="en-US" sz="975" i="1" dirty="0">
                <a:solidFill>
                  <a:srgbClr val="8A8782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用問題去問自己的庫</a:t>
            </a:r>
            <a:endParaRPr lang="en-US" sz="975" dirty="0"/>
          </a:p>
        </p:txBody>
      </p:sp>
      <p:sp>
        <p:nvSpPr>
          <p:cNvPr id="66" name="Shape 63"/>
          <p:cNvSpPr/>
          <p:nvPr/>
        </p:nvSpPr>
        <p:spPr>
          <a:xfrm>
            <a:off x="3143250" y="5583417"/>
            <a:ext cx="9525" cy="655737"/>
          </a:xfrm>
          <a:prstGeom prst="rect">
            <a:avLst/>
          </a:prstGeom>
          <a:solidFill>
            <a:srgbClr val="C9C5BA"/>
          </a:solidFill>
          <a:ln/>
        </p:spPr>
        <p:txBody>
          <a:bodyPr/>
          <a:lstStyle/>
          <a:p>
            <a:endParaRPr lang="zh-TW" altLang="en-US"/>
          </a:p>
        </p:txBody>
      </p:sp>
      <p:sp>
        <p:nvSpPr>
          <p:cNvPr id="67" name="Shape 64"/>
          <p:cNvSpPr/>
          <p:nvPr/>
        </p:nvSpPr>
        <p:spPr>
          <a:xfrm>
            <a:off x="8781008" y="5844610"/>
            <a:ext cx="2066032" cy="133350"/>
          </a:xfrm>
          <a:prstGeom prst="rect">
            <a:avLst/>
          </a:prstGeom>
          <a:solidFill>
            <a:srgbClr val="0F0F0E"/>
          </a:solidFill>
          <a:ln/>
        </p:spPr>
        <p:txBody>
          <a:bodyPr/>
          <a:lstStyle/>
          <a:p>
            <a:endParaRPr lang="zh-TW" altLang="en-US"/>
          </a:p>
        </p:txBody>
      </p:sp>
      <p:sp>
        <p:nvSpPr>
          <p:cNvPr id="68" name="Text 65"/>
          <p:cNvSpPr/>
          <p:nvPr/>
        </p:nvSpPr>
        <p:spPr>
          <a:xfrm>
            <a:off x="8876258" y="5844610"/>
            <a:ext cx="1951732" cy="17145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ctr">
            <a:normAutofit/>
          </a:bodyPr>
          <a:lstStyle/>
          <a:p>
            <a:pPr marL="0" indent="0" algn="l">
              <a:buNone/>
            </a:pPr>
            <a:r>
              <a:rPr lang="en-US" sz="675" kern="0" spc="108" dirty="0">
                <a:solidFill>
                  <a:srgbClr val="F5F2EA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QUERY·LLM</a:t>
            </a:r>
            <a:endParaRPr lang="en-US" sz="675" dirty="0"/>
          </a:p>
        </p:txBody>
      </p:sp>
      <p:sp>
        <p:nvSpPr>
          <p:cNvPr id="69" name="Text 66"/>
          <p:cNvSpPr/>
          <p:nvPr/>
        </p:nvSpPr>
        <p:spPr>
          <a:xfrm>
            <a:off x="16706701" y="5773173"/>
            <a:ext cx="609749" cy="142875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0" indent="0" algn="r">
              <a:buNone/>
            </a:pPr>
            <a:r>
              <a:rPr lang="en-US" sz="750" kern="0" spc="150" dirty="0">
                <a:solidFill>
                  <a:srgbClr val="8A8782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WORKING</a:t>
            </a:r>
            <a:endParaRPr lang="en-US" sz="750" dirty="0"/>
          </a:p>
        </p:txBody>
      </p:sp>
      <p:sp>
        <p:nvSpPr>
          <p:cNvPr id="70" name="Text 67"/>
          <p:cNvSpPr/>
          <p:nvPr/>
        </p:nvSpPr>
        <p:spPr>
          <a:xfrm>
            <a:off x="16306800" y="5887473"/>
            <a:ext cx="933450" cy="200025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marL="0" indent="0" algn="r">
              <a:buNone/>
            </a:pPr>
            <a:r>
              <a:rPr lang="en-US" sz="900" kern="0" spc="54" dirty="0">
                <a:solidFill>
                  <a:srgbClr val="0F0F0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工作中</a:t>
            </a:r>
            <a:endParaRPr lang="en-US" sz="900" dirty="0"/>
          </a:p>
        </p:txBody>
      </p:sp>
      <p:sp>
        <p:nvSpPr>
          <p:cNvPr id="71" name="Shape 68"/>
          <p:cNvSpPr/>
          <p:nvPr/>
        </p:nvSpPr>
        <p:spPr>
          <a:xfrm>
            <a:off x="1047750" y="6980848"/>
            <a:ext cx="16192500" cy="9525"/>
          </a:xfrm>
          <a:prstGeom prst="rect">
            <a:avLst/>
          </a:prstGeom>
          <a:solidFill>
            <a:srgbClr val="C9C5BA">
              <a:alpha val="11000"/>
            </a:srgbClr>
          </a:solidFill>
          <a:ln/>
        </p:spPr>
        <p:txBody>
          <a:bodyPr/>
          <a:lstStyle/>
          <a:p>
            <a:endParaRPr lang="zh-TW" altLang="en-US"/>
          </a:p>
        </p:txBody>
      </p:sp>
      <p:sp>
        <p:nvSpPr>
          <p:cNvPr id="72" name="Text 69"/>
          <p:cNvSpPr/>
          <p:nvPr/>
        </p:nvSpPr>
        <p:spPr>
          <a:xfrm>
            <a:off x="1047750" y="6391787"/>
            <a:ext cx="2038350" cy="142875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20000"/>
          </a:bodyPr>
          <a:lstStyle/>
          <a:p>
            <a:pPr marL="0" indent="0" algn="l">
              <a:buNone/>
            </a:pPr>
            <a:r>
              <a:rPr lang="en-US" sz="750" kern="0" spc="165" dirty="0">
                <a:solidFill>
                  <a:srgbClr val="1F7A7C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— 05</a:t>
            </a:r>
            <a:endParaRPr lang="en-US" sz="750" dirty="0"/>
          </a:p>
        </p:txBody>
      </p:sp>
      <p:sp>
        <p:nvSpPr>
          <p:cNvPr id="73" name="Text 70"/>
          <p:cNvSpPr/>
          <p:nvPr/>
        </p:nvSpPr>
        <p:spPr>
          <a:xfrm>
            <a:off x="1047750" y="6515612"/>
            <a:ext cx="2038350" cy="246162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20000"/>
          </a:bodyPr>
          <a:lstStyle/>
          <a:p>
            <a:pPr marL="0" indent="0" algn="l">
              <a:lnSpc>
                <a:spcPct val="115000"/>
              </a:lnSpc>
              <a:buNone/>
            </a:pPr>
            <a:r>
              <a:rPr lang="en-US" sz="1425" kern="0" spc="57" dirty="0">
                <a:solidFill>
                  <a:srgbClr val="0F0F0E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輸出 Output</a:t>
            </a:r>
            <a:endParaRPr lang="en-US" sz="1425" dirty="0"/>
          </a:p>
        </p:txBody>
      </p:sp>
      <p:sp>
        <p:nvSpPr>
          <p:cNvPr id="74" name="Text 71"/>
          <p:cNvSpPr/>
          <p:nvPr/>
        </p:nvSpPr>
        <p:spPr>
          <a:xfrm>
            <a:off x="1047750" y="6733198"/>
            <a:ext cx="2038350" cy="219075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marL="0" indent="0" algn="l">
              <a:buNone/>
            </a:pPr>
            <a:r>
              <a:rPr lang="en-US" sz="975" i="1" dirty="0">
                <a:solidFill>
                  <a:srgbClr val="8A8782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演講、簡報、文章</a:t>
            </a:r>
            <a:endParaRPr lang="en-US" sz="975" dirty="0"/>
          </a:p>
        </p:txBody>
      </p:sp>
      <p:sp>
        <p:nvSpPr>
          <p:cNvPr id="75" name="Shape 72"/>
          <p:cNvSpPr/>
          <p:nvPr/>
        </p:nvSpPr>
        <p:spPr>
          <a:xfrm>
            <a:off x="3143250" y="6325112"/>
            <a:ext cx="9525" cy="655737"/>
          </a:xfrm>
          <a:prstGeom prst="rect">
            <a:avLst/>
          </a:prstGeom>
          <a:solidFill>
            <a:srgbClr val="C9C5BA"/>
          </a:solidFill>
          <a:ln/>
        </p:spPr>
        <p:txBody>
          <a:bodyPr/>
          <a:lstStyle/>
          <a:p>
            <a:endParaRPr lang="zh-TW" altLang="en-US"/>
          </a:p>
        </p:txBody>
      </p:sp>
      <p:sp>
        <p:nvSpPr>
          <p:cNvPr id="76" name="Shape 73"/>
          <p:cNvSpPr/>
          <p:nvPr/>
        </p:nvSpPr>
        <p:spPr>
          <a:xfrm>
            <a:off x="10658029" y="6586305"/>
            <a:ext cx="2066032" cy="133350"/>
          </a:xfrm>
          <a:prstGeom prst="rect">
            <a:avLst/>
          </a:prstGeom>
          <a:solidFill>
            <a:srgbClr val="1F7A7C"/>
          </a:solidFill>
          <a:ln/>
        </p:spPr>
        <p:txBody>
          <a:bodyPr/>
          <a:lstStyle/>
          <a:p>
            <a:endParaRPr lang="zh-TW" altLang="en-US"/>
          </a:p>
        </p:txBody>
      </p:sp>
      <p:sp>
        <p:nvSpPr>
          <p:cNvPr id="77" name="Text 74"/>
          <p:cNvSpPr/>
          <p:nvPr/>
        </p:nvSpPr>
        <p:spPr>
          <a:xfrm>
            <a:off x="10753279" y="6586305"/>
            <a:ext cx="1951732" cy="17145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ctr">
            <a:normAutofit/>
          </a:bodyPr>
          <a:lstStyle/>
          <a:p>
            <a:pPr marL="0" indent="0" algn="l">
              <a:buNone/>
            </a:pPr>
            <a:r>
              <a:rPr lang="en-US" sz="675" kern="0" spc="108" dirty="0">
                <a:solidFill>
                  <a:srgbClr val="F5F2EA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SYNTHESIZE·SHIP</a:t>
            </a:r>
            <a:endParaRPr lang="en-US" sz="675" dirty="0"/>
          </a:p>
        </p:txBody>
      </p:sp>
      <p:sp>
        <p:nvSpPr>
          <p:cNvPr id="78" name="Text 75"/>
          <p:cNvSpPr/>
          <p:nvPr/>
        </p:nvSpPr>
        <p:spPr>
          <a:xfrm>
            <a:off x="16630501" y="6514867"/>
            <a:ext cx="685949" cy="142875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0" indent="0" algn="r">
              <a:buNone/>
            </a:pPr>
            <a:r>
              <a:rPr lang="en-US" sz="750" kern="0" spc="150" dirty="0">
                <a:solidFill>
                  <a:srgbClr val="8A8782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DELIVERY</a:t>
            </a:r>
            <a:endParaRPr lang="en-US" sz="750" dirty="0"/>
          </a:p>
        </p:txBody>
      </p:sp>
      <p:sp>
        <p:nvSpPr>
          <p:cNvPr id="79" name="Text 76"/>
          <p:cNvSpPr/>
          <p:nvPr/>
        </p:nvSpPr>
        <p:spPr>
          <a:xfrm>
            <a:off x="16306800" y="6629167"/>
            <a:ext cx="933450" cy="200025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marL="0" indent="0" algn="r">
              <a:buNone/>
            </a:pPr>
            <a:r>
              <a:rPr lang="en-US" sz="900" kern="0" spc="54" dirty="0">
                <a:solidFill>
                  <a:srgbClr val="0F0F0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對外</a:t>
            </a:r>
            <a:endParaRPr lang="en-US" sz="900" dirty="0"/>
          </a:p>
        </p:txBody>
      </p:sp>
      <p:sp>
        <p:nvSpPr>
          <p:cNvPr id="80" name="Shape 77"/>
          <p:cNvSpPr/>
          <p:nvPr/>
        </p:nvSpPr>
        <p:spPr>
          <a:xfrm>
            <a:off x="1047750" y="7646110"/>
            <a:ext cx="16192500" cy="9525"/>
          </a:xfrm>
          <a:prstGeom prst="rect">
            <a:avLst/>
          </a:prstGeom>
          <a:solidFill>
            <a:srgbClr val="C9C5BA">
              <a:alpha val="11000"/>
            </a:srgbClr>
          </a:solidFill>
          <a:ln/>
        </p:spPr>
        <p:txBody>
          <a:bodyPr/>
          <a:lstStyle/>
          <a:p>
            <a:endParaRPr lang="zh-TW" altLang="en-US"/>
          </a:p>
        </p:txBody>
      </p:sp>
      <p:sp>
        <p:nvSpPr>
          <p:cNvPr id="81" name="Text 78"/>
          <p:cNvSpPr/>
          <p:nvPr/>
        </p:nvSpPr>
        <p:spPr>
          <a:xfrm>
            <a:off x="1047750" y="7057048"/>
            <a:ext cx="2038350" cy="142875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20000"/>
          </a:bodyPr>
          <a:lstStyle/>
          <a:p>
            <a:pPr marL="0" indent="0" algn="l">
              <a:buNone/>
            </a:pPr>
            <a:r>
              <a:rPr lang="en-US" sz="750" kern="0" spc="165" dirty="0">
                <a:solidFill>
                  <a:srgbClr val="1F7A7C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— 06</a:t>
            </a:r>
            <a:endParaRPr lang="en-US" sz="750" dirty="0"/>
          </a:p>
        </p:txBody>
      </p:sp>
      <p:sp>
        <p:nvSpPr>
          <p:cNvPr id="82" name="Text 79"/>
          <p:cNvSpPr/>
          <p:nvPr/>
        </p:nvSpPr>
        <p:spPr>
          <a:xfrm>
            <a:off x="1047750" y="7180873"/>
            <a:ext cx="2038350" cy="246162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20000"/>
          </a:bodyPr>
          <a:lstStyle/>
          <a:p>
            <a:pPr marL="0" indent="0" algn="l">
              <a:lnSpc>
                <a:spcPct val="115000"/>
              </a:lnSpc>
              <a:buNone/>
            </a:pPr>
            <a:r>
              <a:rPr lang="en-US" sz="1425" kern="0" spc="57" dirty="0">
                <a:solidFill>
                  <a:srgbClr val="0F0F0E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校驗 Verify</a:t>
            </a:r>
            <a:endParaRPr lang="en-US" sz="1425" dirty="0"/>
          </a:p>
        </p:txBody>
      </p:sp>
      <p:sp>
        <p:nvSpPr>
          <p:cNvPr id="83" name="Text 80"/>
          <p:cNvSpPr/>
          <p:nvPr/>
        </p:nvSpPr>
        <p:spPr>
          <a:xfrm>
            <a:off x="1047750" y="7398460"/>
            <a:ext cx="2038350" cy="219075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marL="0" indent="0" algn="l">
              <a:buNone/>
            </a:pPr>
            <a:r>
              <a:rPr lang="en-US" sz="975" i="1" dirty="0">
                <a:solidFill>
                  <a:srgbClr val="8A8782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對照外部、修正</a:t>
            </a:r>
            <a:endParaRPr lang="en-US" sz="975" dirty="0"/>
          </a:p>
        </p:txBody>
      </p:sp>
      <p:sp>
        <p:nvSpPr>
          <p:cNvPr id="84" name="Shape 81"/>
          <p:cNvSpPr/>
          <p:nvPr/>
        </p:nvSpPr>
        <p:spPr>
          <a:xfrm>
            <a:off x="3143250" y="6990373"/>
            <a:ext cx="9525" cy="655737"/>
          </a:xfrm>
          <a:prstGeom prst="rect">
            <a:avLst/>
          </a:prstGeom>
          <a:solidFill>
            <a:srgbClr val="C9C5BA"/>
          </a:solidFill>
          <a:ln/>
        </p:spPr>
        <p:txBody>
          <a:bodyPr/>
          <a:lstStyle/>
          <a:p>
            <a:endParaRPr lang="zh-TW" altLang="en-US"/>
          </a:p>
        </p:txBody>
      </p:sp>
      <p:sp>
        <p:nvSpPr>
          <p:cNvPr id="85" name="Shape 82"/>
          <p:cNvSpPr/>
          <p:nvPr/>
        </p:nvSpPr>
        <p:spPr>
          <a:xfrm>
            <a:off x="12533709" y="7251567"/>
            <a:ext cx="2066032" cy="133350"/>
          </a:xfrm>
          <a:prstGeom prst="rect">
            <a:avLst/>
          </a:prstGeom>
          <a:solidFill>
            <a:srgbClr val="8A8782"/>
          </a:solidFill>
          <a:ln/>
        </p:spPr>
        <p:txBody>
          <a:bodyPr/>
          <a:lstStyle/>
          <a:p>
            <a:endParaRPr lang="zh-TW" altLang="en-US"/>
          </a:p>
        </p:txBody>
      </p:sp>
      <p:sp>
        <p:nvSpPr>
          <p:cNvPr id="86" name="Text 83"/>
          <p:cNvSpPr/>
          <p:nvPr/>
        </p:nvSpPr>
        <p:spPr>
          <a:xfrm>
            <a:off x="12628959" y="7251567"/>
            <a:ext cx="1951732" cy="17145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ctr">
            <a:normAutofit/>
          </a:bodyPr>
          <a:lstStyle/>
          <a:p>
            <a:pPr marL="0" indent="0" algn="l">
              <a:buNone/>
            </a:pPr>
            <a:r>
              <a:rPr lang="en-US" sz="675" kern="0" spc="108" dirty="0">
                <a:solidFill>
                  <a:srgbClr val="F5F2EA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VALIDATE·CORRECT</a:t>
            </a:r>
            <a:endParaRPr lang="en-US" sz="675" dirty="0"/>
          </a:p>
        </p:txBody>
      </p:sp>
      <p:sp>
        <p:nvSpPr>
          <p:cNvPr id="87" name="Text 84"/>
          <p:cNvSpPr/>
          <p:nvPr/>
        </p:nvSpPr>
        <p:spPr>
          <a:xfrm>
            <a:off x="16630501" y="7180129"/>
            <a:ext cx="685949" cy="142875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0" indent="0" algn="r">
              <a:buNone/>
            </a:pPr>
            <a:r>
              <a:rPr lang="en-US" sz="750" kern="0" spc="150" dirty="0">
                <a:solidFill>
                  <a:srgbClr val="8A8782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FEEDBACK</a:t>
            </a:r>
            <a:endParaRPr lang="en-US" sz="750" dirty="0"/>
          </a:p>
        </p:txBody>
      </p:sp>
      <p:sp>
        <p:nvSpPr>
          <p:cNvPr id="88" name="Text 85"/>
          <p:cNvSpPr/>
          <p:nvPr/>
        </p:nvSpPr>
        <p:spPr>
          <a:xfrm>
            <a:off x="16306800" y="7294429"/>
            <a:ext cx="933450" cy="200025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marL="0" indent="0" algn="r">
              <a:buNone/>
            </a:pPr>
            <a:r>
              <a:rPr lang="en-US" sz="900" kern="0" spc="54" dirty="0">
                <a:solidFill>
                  <a:srgbClr val="0F0F0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校正</a:t>
            </a:r>
            <a:endParaRPr lang="en-US" sz="9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5F2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7750" y="616563"/>
            <a:ext cx="1221135" cy="28575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2402235" y="692763"/>
            <a:ext cx="9525" cy="133350"/>
          </a:xfrm>
          <a:prstGeom prst="rect">
            <a:avLst/>
          </a:prstGeom>
          <a:solidFill>
            <a:srgbClr val="C9C5BA"/>
          </a:solidFill>
          <a:ln/>
        </p:spPr>
        <p:txBody>
          <a:bodyPr/>
          <a:lstStyle/>
          <a:p>
            <a:endParaRPr lang="zh-TW" altLang="en-US"/>
          </a:p>
        </p:txBody>
      </p:sp>
      <p:sp>
        <p:nvSpPr>
          <p:cNvPr id="4" name="Text 1"/>
          <p:cNvSpPr/>
          <p:nvPr/>
        </p:nvSpPr>
        <p:spPr>
          <a:xfrm>
            <a:off x="2545110" y="692763"/>
            <a:ext cx="1201192" cy="17145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10000"/>
          </a:bodyPr>
          <a:lstStyle/>
          <a:p>
            <a:pPr marL="0" indent="0" algn="l">
              <a:buNone/>
            </a:pPr>
            <a:r>
              <a:rPr lang="en-US" sz="900" kern="0" spc="198" dirty="0">
                <a:solidFill>
                  <a:srgbClr val="8A8782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YES CERAMICS</a:t>
            </a:r>
            <a:endParaRPr lang="en-US" sz="900" dirty="0"/>
          </a:p>
        </p:txBody>
      </p:sp>
      <p:sp>
        <p:nvSpPr>
          <p:cNvPr id="5" name="Text 2"/>
          <p:cNvSpPr/>
          <p:nvPr/>
        </p:nvSpPr>
        <p:spPr>
          <a:xfrm>
            <a:off x="15887849" y="688000"/>
            <a:ext cx="1428601" cy="180975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10000"/>
          </a:bodyPr>
          <a:lstStyle/>
          <a:p>
            <a:pPr marL="0" indent="0" algn="l">
              <a:buNone/>
            </a:pPr>
            <a:r>
              <a:rPr lang="en-US" sz="975" kern="0" spc="176" dirty="0">
                <a:solidFill>
                  <a:srgbClr val="8A8782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CHAPTER MARKER</a:t>
            </a:r>
            <a:endParaRPr lang="en-US" sz="975" dirty="0"/>
          </a:p>
        </p:txBody>
      </p:sp>
      <p:sp>
        <p:nvSpPr>
          <p:cNvPr id="6" name="Text 3"/>
          <p:cNvSpPr/>
          <p:nvPr/>
        </p:nvSpPr>
        <p:spPr>
          <a:xfrm>
            <a:off x="1047750" y="1197184"/>
            <a:ext cx="3620167" cy="807720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marL="0" indent="0" algn="l">
              <a:lnSpc>
                <a:spcPct val="90000"/>
              </a:lnSpc>
              <a:buNone/>
            </a:pPr>
            <a:r>
              <a:rPr lang="en-US" sz="15000" i="1" kern="0" spc="-600" dirty="0">
                <a:solidFill>
                  <a:srgbClr val="8A8782">
                    <a:alpha val="91000"/>
                  </a:srgbClr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IV</a:t>
            </a:r>
            <a:endParaRPr lang="en-US" sz="15000" dirty="0"/>
          </a:p>
        </p:txBody>
      </p:sp>
      <p:sp>
        <p:nvSpPr>
          <p:cNvPr id="7" name="Text 4"/>
          <p:cNvSpPr/>
          <p:nvPr/>
        </p:nvSpPr>
        <p:spPr>
          <a:xfrm>
            <a:off x="5133975" y="1213918"/>
            <a:ext cx="12469463" cy="180975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ctr">
            <a:normAutofit fontScale="92500" lnSpcReduction="10000"/>
          </a:bodyPr>
          <a:lstStyle/>
          <a:p>
            <a:pPr marL="0" indent="0" algn="l">
              <a:buNone/>
            </a:pPr>
            <a:r>
              <a:rPr lang="en-US" sz="975" kern="0" spc="273" dirty="0">
                <a:solidFill>
                  <a:srgbClr val="1F7A7C">
                    <a:alpha val="81000"/>
                  </a:srgbClr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CHAPTER FOUR</a:t>
            </a:r>
            <a:endParaRPr lang="en-US" sz="975" dirty="0"/>
          </a:p>
        </p:txBody>
      </p:sp>
      <p:sp>
        <p:nvSpPr>
          <p:cNvPr id="8" name="Text 5"/>
          <p:cNvSpPr/>
          <p:nvPr/>
        </p:nvSpPr>
        <p:spPr>
          <a:xfrm>
            <a:off x="5133975" y="1585393"/>
            <a:ext cx="12469463" cy="1518196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20000"/>
          </a:bodyPr>
          <a:lstStyle/>
          <a:p>
            <a:pPr marL="0" indent="0" algn="l">
              <a:lnSpc>
                <a:spcPct val="105000"/>
              </a:lnSpc>
              <a:buNone/>
            </a:pPr>
            <a:r>
              <a:rPr lang="en-US" sz="11100" kern="0" spc="222" dirty="0">
                <a:solidFill>
                  <a:srgbClr val="0F0F0E">
                    <a:alpha val="81000"/>
                  </a:srgbClr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怎麼落地</a:t>
            </a:r>
            <a:endParaRPr lang="en-US" sz="11100" dirty="0"/>
          </a:p>
        </p:txBody>
      </p:sp>
      <p:sp>
        <p:nvSpPr>
          <p:cNvPr id="9" name="Text 6"/>
          <p:cNvSpPr/>
          <p:nvPr/>
        </p:nvSpPr>
        <p:spPr>
          <a:xfrm>
            <a:off x="5133975" y="3330320"/>
            <a:ext cx="12469463" cy="603796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20000"/>
          </a:bodyPr>
          <a:lstStyle/>
          <a:p>
            <a:pPr marL="0" indent="0" algn="l">
              <a:lnSpc>
                <a:spcPct val="110000"/>
              </a:lnSpc>
              <a:buNone/>
            </a:pPr>
            <a:r>
              <a:rPr lang="en-US" sz="4050" i="1" kern="0" spc="-40" dirty="0">
                <a:latin typeface="Georgia" pitchFamily="34" charset="0"/>
                <a:ea typeface="Georgia" pitchFamily="34" charset="-122"/>
                <a:cs typeface="Georgia" pitchFamily="34" charset="-120"/>
              </a:rPr>
              <a:t>How to Build</a:t>
            </a:r>
            <a:endParaRPr lang="en-US" sz="4050" dirty="0"/>
          </a:p>
        </p:txBody>
      </p:sp>
      <p:sp>
        <p:nvSpPr>
          <p:cNvPr id="10" name="Text 7"/>
          <p:cNvSpPr/>
          <p:nvPr/>
        </p:nvSpPr>
        <p:spPr>
          <a:xfrm>
            <a:off x="5133975" y="4330690"/>
            <a:ext cx="7456170" cy="81528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20000"/>
          </a:bodyPr>
          <a:lstStyle/>
          <a:p>
            <a:pPr marL="0" indent="0" algn="l">
              <a:lnSpc>
                <a:spcPct val="170000"/>
              </a:lnSpc>
              <a:buNone/>
            </a:pPr>
            <a:r>
              <a:rPr lang="en-US" sz="1800" dirty="0">
                <a:latin typeface="Arial" pitchFamily="34" charset="0"/>
                <a:ea typeface="Arial" pitchFamily="34" charset="-122"/>
                <a:cs typeface="Arial" pitchFamily="34" charset="-120"/>
              </a:rPr>
              <a:t>從觀念到實作。AI 解決了哪兩件事？知識庫怎麼設計？Wiki 還是 Embedding？GitHub 為什麼是底層？怎麼讓它每天進步？</a:t>
            </a:r>
            <a:endParaRPr lang="en-US" sz="1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5F2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7750" y="616572"/>
            <a:ext cx="1221135" cy="28575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2402235" y="692772"/>
            <a:ext cx="9525" cy="133350"/>
          </a:xfrm>
          <a:prstGeom prst="rect">
            <a:avLst/>
          </a:prstGeom>
          <a:solidFill>
            <a:srgbClr val="C9C5BA"/>
          </a:solidFill>
          <a:ln/>
        </p:spPr>
        <p:txBody>
          <a:bodyPr/>
          <a:lstStyle/>
          <a:p>
            <a:endParaRPr lang="zh-TW" altLang="en-US"/>
          </a:p>
        </p:txBody>
      </p:sp>
      <p:sp>
        <p:nvSpPr>
          <p:cNvPr id="4" name="Text 1"/>
          <p:cNvSpPr/>
          <p:nvPr/>
        </p:nvSpPr>
        <p:spPr>
          <a:xfrm>
            <a:off x="2545110" y="692772"/>
            <a:ext cx="1201192" cy="17145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10000"/>
          </a:bodyPr>
          <a:lstStyle/>
          <a:p>
            <a:pPr marL="0" indent="0" algn="l">
              <a:buNone/>
            </a:pPr>
            <a:r>
              <a:rPr lang="en-US" sz="900" kern="0" spc="198" dirty="0">
                <a:solidFill>
                  <a:srgbClr val="8A8782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YES CERAMICS</a:t>
            </a:r>
            <a:endParaRPr lang="en-US" sz="900" dirty="0"/>
          </a:p>
        </p:txBody>
      </p:sp>
      <p:sp>
        <p:nvSpPr>
          <p:cNvPr id="5" name="Text 2"/>
          <p:cNvSpPr/>
          <p:nvPr/>
        </p:nvSpPr>
        <p:spPr>
          <a:xfrm>
            <a:off x="15791259" y="688009"/>
            <a:ext cx="1525191" cy="180975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10000"/>
          </a:bodyPr>
          <a:lstStyle/>
          <a:p>
            <a:pPr marL="0" indent="0" algn="l">
              <a:buNone/>
            </a:pPr>
            <a:r>
              <a:rPr lang="en-US" sz="975" kern="0" spc="176" dirty="0">
                <a:solidFill>
                  <a:srgbClr val="8A8782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V.2 — NEXT STEP</a:t>
            </a:r>
            <a:endParaRPr lang="en-US" sz="975" dirty="0"/>
          </a:p>
        </p:txBody>
      </p:sp>
      <p:sp>
        <p:nvSpPr>
          <p:cNvPr id="6" name="Text 3"/>
          <p:cNvSpPr/>
          <p:nvPr/>
        </p:nvSpPr>
        <p:spPr>
          <a:xfrm>
            <a:off x="1047750" y="968602"/>
            <a:ext cx="3106022" cy="180975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ctr">
            <a:normAutofit fontScale="92500" lnSpcReduction="10000"/>
          </a:bodyPr>
          <a:lstStyle/>
          <a:p>
            <a:pPr marL="0" indent="0" algn="l">
              <a:buNone/>
            </a:pPr>
            <a:r>
              <a:rPr lang="en-US" sz="975" kern="0" spc="273" dirty="0">
                <a:solidFill>
                  <a:srgbClr val="1F7A7C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V.2 — WANT TO BUILD ONE?</a:t>
            </a:r>
            <a:endParaRPr lang="en-US" sz="975" dirty="0"/>
          </a:p>
        </p:txBody>
      </p:sp>
      <p:sp>
        <p:nvSpPr>
          <p:cNvPr id="7" name="Text 4"/>
          <p:cNvSpPr/>
          <p:nvPr/>
        </p:nvSpPr>
        <p:spPr>
          <a:xfrm>
            <a:off x="1047750" y="1340077"/>
            <a:ext cx="13424938" cy="83820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20000"/>
          </a:bodyPr>
          <a:lstStyle/>
          <a:p>
            <a:pPr marL="0" indent="0" algn="l">
              <a:lnSpc>
                <a:spcPct val="100000"/>
              </a:lnSpc>
              <a:buNone/>
            </a:pPr>
            <a:r>
              <a:rPr lang="zh-TW" altLang="en-US" sz="6300" i="1" kern="0" spc="-126" dirty="0">
                <a:solidFill>
                  <a:srgbClr val="0F0F0E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知識庫工作坊</a:t>
            </a:r>
            <a:endParaRPr lang="en-US" sz="6300" dirty="0"/>
          </a:p>
        </p:txBody>
      </p:sp>
      <p:sp>
        <p:nvSpPr>
          <p:cNvPr id="8" name="Text 5"/>
          <p:cNvSpPr/>
          <p:nvPr/>
        </p:nvSpPr>
        <p:spPr>
          <a:xfrm>
            <a:off x="14379343" y="1721077"/>
            <a:ext cx="2860907" cy="45720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marL="0" indent="0" algn="r">
              <a:buNone/>
            </a:pPr>
            <a:r>
              <a:rPr lang="en-US" sz="2250" kern="0" spc="180" dirty="0">
                <a:solidFill>
                  <a:srgbClr val="8A8782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想真的動手建一個？</a:t>
            </a:r>
            <a:endParaRPr lang="en-US" sz="2250" dirty="0"/>
          </a:p>
        </p:txBody>
      </p:sp>
      <p:sp>
        <p:nvSpPr>
          <p:cNvPr id="9" name="Text 6"/>
          <p:cNvSpPr/>
          <p:nvPr/>
        </p:nvSpPr>
        <p:spPr>
          <a:xfrm>
            <a:off x="1047750" y="2766529"/>
            <a:ext cx="9225324" cy="981075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/>
          </a:bodyPr>
          <a:lstStyle/>
          <a:p>
            <a:pPr marL="0" indent="0" algn="l">
              <a:lnSpc>
                <a:spcPct val="155000"/>
              </a:lnSpc>
              <a:buNone/>
            </a:pPr>
            <a:r>
              <a:rPr lang="en-US" sz="2250" kern="0" spc="68" dirty="0">
                <a:solidFill>
                  <a:srgbClr val="0F0F0E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今天講的是</a:t>
            </a:r>
            <a:r>
              <a:rPr lang="en-US" sz="2250" i="1" kern="0" spc="68" dirty="0">
                <a:solidFill>
                  <a:srgbClr val="1F7A7C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為什麼</a:t>
            </a:r>
            <a:r>
              <a:rPr lang="en-US" sz="2250" kern="0" spc="68" dirty="0">
                <a:solidFill>
                  <a:srgbClr val="0F0F0E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、</a:t>
            </a:r>
            <a:r>
              <a:rPr lang="en-US" sz="2250" i="1" kern="0" spc="68" dirty="0">
                <a:solidFill>
                  <a:srgbClr val="1F7A7C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是什麼 </a:t>
            </a:r>
            <a:r>
              <a:rPr lang="en-US" sz="2250" kern="0" spc="68" dirty="0">
                <a:solidFill>
                  <a:srgbClr val="0F0F0E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。 真正的</a:t>
            </a:r>
            <a:r>
              <a:rPr lang="en-US" sz="2250" i="1" kern="0" spc="68" dirty="0">
                <a:solidFill>
                  <a:srgbClr val="1F7A7C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怎麼做</a:t>
            </a:r>
            <a:r>
              <a:rPr lang="en-US" sz="2250" kern="0" spc="68" dirty="0">
                <a:solidFill>
                  <a:srgbClr val="0F0F0E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，需要時間陪你走過一輪。</a:t>
            </a:r>
            <a:endParaRPr lang="en-US" sz="2250" dirty="0"/>
          </a:p>
        </p:txBody>
      </p:sp>
      <p:sp>
        <p:nvSpPr>
          <p:cNvPr id="10" name="Text 7"/>
          <p:cNvSpPr/>
          <p:nvPr/>
        </p:nvSpPr>
        <p:spPr>
          <a:xfrm>
            <a:off x="1047750" y="3995254"/>
            <a:ext cx="9225324" cy="1015008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20000"/>
          </a:bodyPr>
          <a:lstStyle/>
          <a:p>
            <a:pPr marL="0" indent="0" algn="l">
              <a:lnSpc>
                <a:spcPct val="180000"/>
              </a:lnSpc>
              <a:buNone/>
            </a:pPr>
            <a:r>
              <a:rPr lang="en-US" sz="1425" kern="0" spc="29" dirty="0">
                <a:solidFill>
                  <a:srgbClr val="2C2A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這場分享只是冰山一角。從零開始建一個能落地的 LLM 知識庫，包含：Schema 怎麼設、GitHub repo 怎麼開、第一批文件怎麼餡進去、第一個 RAG 怎麼跑起來、員工怎麼貢獻、怎麼持續進步——這些細節，都會在課程裡完整走一遍。歡迎一起。</a:t>
            </a:r>
            <a:endParaRPr lang="en-US" sz="1425" dirty="0"/>
          </a:p>
        </p:txBody>
      </p:sp>
      <p:sp>
        <p:nvSpPr>
          <p:cNvPr id="11" name="Shape 8"/>
          <p:cNvSpPr/>
          <p:nvPr/>
        </p:nvSpPr>
        <p:spPr>
          <a:xfrm>
            <a:off x="10842575" y="3088556"/>
            <a:ext cx="6397526" cy="9525"/>
          </a:xfrm>
          <a:prstGeom prst="rect">
            <a:avLst/>
          </a:prstGeom>
          <a:solidFill>
            <a:srgbClr val="0F0F0E"/>
          </a:solidFill>
          <a:ln/>
        </p:spPr>
        <p:txBody>
          <a:bodyPr/>
          <a:lstStyle/>
          <a:p>
            <a:endParaRPr lang="zh-TW" altLang="en-US"/>
          </a:p>
        </p:txBody>
      </p:sp>
      <p:sp>
        <p:nvSpPr>
          <p:cNvPr id="12" name="Text 9"/>
          <p:cNvSpPr/>
          <p:nvPr/>
        </p:nvSpPr>
        <p:spPr>
          <a:xfrm>
            <a:off x="10842575" y="2802806"/>
            <a:ext cx="6589452" cy="19050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marL="0" indent="0" algn="l">
              <a:buNone/>
            </a:pPr>
            <a:r>
              <a:rPr lang="en-US" sz="825" kern="0" spc="231" dirty="0">
                <a:solidFill>
                  <a:srgbClr val="1F7A7C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COURSE · 課程資訊</a:t>
            </a:r>
            <a:endParaRPr lang="en-US" sz="825" dirty="0"/>
          </a:p>
        </p:txBody>
      </p:sp>
      <p:sp>
        <p:nvSpPr>
          <p:cNvPr id="13" name="Shape 10"/>
          <p:cNvSpPr/>
          <p:nvPr/>
        </p:nvSpPr>
        <p:spPr>
          <a:xfrm>
            <a:off x="10842575" y="4079156"/>
            <a:ext cx="6397526" cy="9525"/>
          </a:xfrm>
          <a:prstGeom prst="rect">
            <a:avLst/>
          </a:prstGeom>
          <a:solidFill>
            <a:srgbClr val="C9C5BA"/>
          </a:solidFill>
          <a:ln/>
        </p:spPr>
        <p:txBody>
          <a:bodyPr/>
          <a:lstStyle/>
          <a:p>
            <a:endParaRPr lang="zh-TW" altLang="en-US"/>
          </a:p>
        </p:txBody>
      </p:sp>
      <p:sp>
        <p:nvSpPr>
          <p:cNvPr id="14" name="Text 11"/>
          <p:cNvSpPr/>
          <p:nvPr/>
        </p:nvSpPr>
        <p:spPr>
          <a:xfrm>
            <a:off x="10842575" y="3374306"/>
            <a:ext cx="522089" cy="57150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marL="0" indent="0" algn="l">
              <a:lnSpc>
                <a:spcPct val="150000"/>
              </a:lnSpc>
              <a:buNone/>
            </a:pPr>
            <a:r>
              <a:rPr lang="en-US" sz="900" kern="0" spc="162" dirty="0">
                <a:solidFill>
                  <a:srgbClr val="8A8782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TOPIC</a:t>
            </a:r>
            <a:endParaRPr lang="en-US" sz="900" dirty="0"/>
          </a:p>
        </p:txBody>
      </p:sp>
      <p:sp>
        <p:nvSpPr>
          <p:cNvPr id="15" name="Text 12"/>
          <p:cNvSpPr/>
          <p:nvPr/>
        </p:nvSpPr>
        <p:spPr>
          <a:xfrm>
            <a:off x="11998500" y="3345731"/>
            <a:ext cx="5933971" cy="32385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10000"/>
          </a:bodyPr>
          <a:lstStyle/>
          <a:p>
            <a:pPr marL="0" indent="0" algn="l">
              <a:lnSpc>
                <a:spcPct val="150000"/>
              </a:lnSpc>
              <a:buNone/>
            </a:pPr>
            <a:r>
              <a:rPr lang="en-US" sz="1500" kern="0" spc="60" dirty="0">
                <a:solidFill>
                  <a:srgbClr val="0F0F0E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LLM 知識庫實戰</a:t>
            </a:r>
            <a:endParaRPr lang="en-US" sz="1500" dirty="0"/>
          </a:p>
        </p:txBody>
      </p:sp>
      <p:sp>
        <p:nvSpPr>
          <p:cNvPr id="16" name="Text 13"/>
          <p:cNvSpPr/>
          <p:nvPr/>
        </p:nvSpPr>
        <p:spPr>
          <a:xfrm>
            <a:off x="11998500" y="3650531"/>
            <a:ext cx="1573560" cy="28575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0" indent="0" algn="l">
              <a:lnSpc>
                <a:spcPct val="150000"/>
              </a:lnSpc>
              <a:buNone/>
            </a:pPr>
            <a:r>
              <a:rPr lang="en-US" sz="1350" dirty="0">
                <a:solidFill>
                  <a:srgbClr val="2C2A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從 0 到 1，老闆視角</a:t>
            </a:r>
            <a:endParaRPr lang="en-US" sz="1350" dirty="0"/>
          </a:p>
        </p:txBody>
      </p:sp>
      <p:sp>
        <p:nvSpPr>
          <p:cNvPr id="17" name="Shape 14"/>
          <p:cNvSpPr/>
          <p:nvPr/>
        </p:nvSpPr>
        <p:spPr>
          <a:xfrm>
            <a:off x="10842575" y="4993556"/>
            <a:ext cx="6397526" cy="9525"/>
          </a:xfrm>
          <a:prstGeom prst="rect">
            <a:avLst/>
          </a:prstGeom>
          <a:solidFill>
            <a:srgbClr val="C9C5BA"/>
          </a:solidFill>
          <a:ln/>
        </p:spPr>
        <p:txBody>
          <a:bodyPr/>
          <a:lstStyle/>
          <a:p>
            <a:endParaRPr lang="zh-TW" altLang="en-US"/>
          </a:p>
        </p:txBody>
      </p:sp>
      <p:sp>
        <p:nvSpPr>
          <p:cNvPr id="18" name="Text 15"/>
          <p:cNvSpPr/>
          <p:nvPr/>
        </p:nvSpPr>
        <p:spPr>
          <a:xfrm>
            <a:off x="10842575" y="4288706"/>
            <a:ext cx="611237" cy="57150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marL="0" indent="0" algn="l">
              <a:lnSpc>
                <a:spcPct val="150000"/>
              </a:lnSpc>
              <a:buNone/>
            </a:pPr>
            <a:r>
              <a:rPr lang="en-US" sz="900" kern="0" spc="162" dirty="0">
                <a:solidFill>
                  <a:srgbClr val="8A8782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FORMAT</a:t>
            </a:r>
            <a:endParaRPr lang="en-US" sz="900" dirty="0"/>
          </a:p>
        </p:txBody>
      </p:sp>
      <p:sp>
        <p:nvSpPr>
          <p:cNvPr id="19" name="Text 16"/>
          <p:cNvSpPr/>
          <p:nvPr/>
        </p:nvSpPr>
        <p:spPr>
          <a:xfrm>
            <a:off x="11998500" y="4260131"/>
            <a:ext cx="5842148" cy="32385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10000"/>
          </a:bodyPr>
          <a:lstStyle/>
          <a:p>
            <a:pPr marL="0" indent="0" algn="l">
              <a:lnSpc>
                <a:spcPct val="150000"/>
              </a:lnSpc>
              <a:buNone/>
            </a:pPr>
            <a:r>
              <a:rPr lang="en-US" sz="1500" kern="0" spc="60" dirty="0">
                <a:solidFill>
                  <a:srgbClr val="0F0F0E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 天工作坊</a:t>
            </a:r>
            <a:endParaRPr lang="en-US" sz="1500" dirty="0"/>
          </a:p>
        </p:txBody>
      </p:sp>
      <p:sp>
        <p:nvSpPr>
          <p:cNvPr id="20" name="Text 17"/>
          <p:cNvSpPr/>
          <p:nvPr/>
        </p:nvSpPr>
        <p:spPr>
          <a:xfrm>
            <a:off x="11998500" y="4564931"/>
            <a:ext cx="1866602" cy="28575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0" indent="0" algn="l">
              <a:lnSpc>
                <a:spcPct val="150000"/>
              </a:lnSpc>
              <a:buNone/>
            </a:pPr>
            <a:r>
              <a:rPr lang="en-US" sz="1350" dirty="0">
                <a:solidFill>
                  <a:srgbClr val="2C2A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每週一次 · 含實作練習</a:t>
            </a:r>
            <a:endParaRPr lang="en-US" sz="1350" dirty="0"/>
          </a:p>
        </p:txBody>
      </p:sp>
      <p:sp>
        <p:nvSpPr>
          <p:cNvPr id="21" name="Shape 18"/>
          <p:cNvSpPr/>
          <p:nvPr/>
        </p:nvSpPr>
        <p:spPr>
          <a:xfrm>
            <a:off x="10842575" y="5907956"/>
            <a:ext cx="6397526" cy="9525"/>
          </a:xfrm>
          <a:prstGeom prst="rect">
            <a:avLst/>
          </a:prstGeom>
          <a:solidFill>
            <a:srgbClr val="C9C5BA"/>
          </a:solidFill>
          <a:ln/>
        </p:spPr>
        <p:txBody>
          <a:bodyPr/>
          <a:lstStyle/>
          <a:p>
            <a:endParaRPr lang="zh-TW" altLang="en-US"/>
          </a:p>
        </p:txBody>
      </p:sp>
      <p:sp>
        <p:nvSpPr>
          <p:cNvPr id="22" name="Text 19"/>
          <p:cNvSpPr/>
          <p:nvPr/>
        </p:nvSpPr>
        <p:spPr>
          <a:xfrm>
            <a:off x="10842575" y="5203106"/>
            <a:ext cx="522089" cy="57150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marL="0" indent="0" algn="l">
              <a:lnSpc>
                <a:spcPct val="150000"/>
              </a:lnSpc>
              <a:buNone/>
            </a:pPr>
            <a:r>
              <a:rPr lang="en-US" sz="900" kern="0" spc="162" dirty="0">
                <a:solidFill>
                  <a:srgbClr val="8A8782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TOOLS</a:t>
            </a:r>
            <a:endParaRPr lang="en-US" sz="900" dirty="0"/>
          </a:p>
        </p:txBody>
      </p:sp>
      <p:sp>
        <p:nvSpPr>
          <p:cNvPr id="23" name="Text 20"/>
          <p:cNvSpPr/>
          <p:nvPr/>
        </p:nvSpPr>
        <p:spPr>
          <a:xfrm>
            <a:off x="11998500" y="5174531"/>
            <a:ext cx="5933971" cy="32385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10000"/>
          </a:bodyPr>
          <a:lstStyle/>
          <a:p>
            <a:pPr marL="0" indent="0" algn="l">
              <a:lnSpc>
                <a:spcPct val="150000"/>
              </a:lnSpc>
              <a:buNone/>
            </a:pPr>
            <a:r>
              <a:rPr lang="en-US" sz="1500" kern="0" spc="60" dirty="0">
                <a:solidFill>
                  <a:srgbClr val="0F0F0E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GitHub · Markdown</a:t>
            </a:r>
            <a:endParaRPr lang="en-US" sz="1500" dirty="0"/>
          </a:p>
        </p:txBody>
      </p:sp>
      <p:sp>
        <p:nvSpPr>
          <p:cNvPr id="24" name="Text 21"/>
          <p:cNvSpPr/>
          <p:nvPr/>
        </p:nvSpPr>
        <p:spPr>
          <a:xfrm>
            <a:off x="11998500" y="5479331"/>
            <a:ext cx="1186458" cy="28575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0" indent="0" algn="l">
              <a:lnSpc>
                <a:spcPct val="150000"/>
              </a:lnSpc>
              <a:buNone/>
            </a:pPr>
            <a:r>
              <a:rPr lang="en-US" sz="1350" dirty="0">
                <a:solidFill>
                  <a:srgbClr val="2C2A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不綡特定 SaaS</a:t>
            </a:r>
            <a:endParaRPr lang="en-US" sz="1350" dirty="0"/>
          </a:p>
        </p:txBody>
      </p:sp>
      <p:sp>
        <p:nvSpPr>
          <p:cNvPr id="25" name="Shape 22"/>
          <p:cNvSpPr/>
          <p:nvPr/>
        </p:nvSpPr>
        <p:spPr>
          <a:xfrm>
            <a:off x="10842575" y="6822356"/>
            <a:ext cx="6397526" cy="9525"/>
          </a:xfrm>
          <a:prstGeom prst="rect">
            <a:avLst/>
          </a:prstGeom>
          <a:solidFill>
            <a:srgbClr val="C9C5BA"/>
          </a:solidFill>
          <a:ln/>
        </p:spPr>
        <p:txBody>
          <a:bodyPr/>
          <a:lstStyle/>
          <a:p>
            <a:endParaRPr lang="zh-TW" altLang="en-US"/>
          </a:p>
        </p:txBody>
      </p:sp>
      <p:sp>
        <p:nvSpPr>
          <p:cNvPr id="26" name="Text 23"/>
          <p:cNvSpPr/>
          <p:nvPr/>
        </p:nvSpPr>
        <p:spPr>
          <a:xfrm>
            <a:off x="10842575" y="6117506"/>
            <a:ext cx="343793" cy="57150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marL="0" indent="0" algn="l">
              <a:lnSpc>
                <a:spcPct val="150000"/>
              </a:lnSpc>
              <a:buNone/>
            </a:pPr>
            <a:r>
              <a:rPr lang="en-US" sz="900" kern="0" spc="162" dirty="0">
                <a:solidFill>
                  <a:srgbClr val="8A8782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FOR</a:t>
            </a:r>
            <a:endParaRPr lang="en-US" sz="900" dirty="0"/>
          </a:p>
        </p:txBody>
      </p:sp>
      <p:sp>
        <p:nvSpPr>
          <p:cNvPr id="27" name="Text 24"/>
          <p:cNvSpPr/>
          <p:nvPr/>
        </p:nvSpPr>
        <p:spPr>
          <a:xfrm>
            <a:off x="11998500" y="6088931"/>
            <a:ext cx="6117616" cy="32385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10000"/>
          </a:bodyPr>
          <a:lstStyle/>
          <a:p>
            <a:pPr marL="0" indent="0" algn="l">
              <a:lnSpc>
                <a:spcPct val="150000"/>
              </a:lnSpc>
              <a:buNone/>
            </a:pPr>
            <a:r>
              <a:rPr lang="en-US" sz="1500" kern="0" spc="60" dirty="0">
                <a:solidFill>
                  <a:srgbClr val="0F0F0E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Owners &amp; Leads</a:t>
            </a:r>
            <a:endParaRPr lang="en-US" sz="1500" dirty="0"/>
          </a:p>
        </p:txBody>
      </p:sp>
      <p:sp>
        <p:nvSpPr>
          <p:cNvPr id="28" name="Text 25"/>
          <p:cNvSpPr/>
          <p:nvPr/>
        </p:nvSpPr>
        <p:spPr>
          <a:xfrm>
            <a:off x="11998500" y="6393731"/>
            <a:ext cx="1695152" cy="28575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0" indent="0" algn="l">
              <a:lnSpc>
                <a:spcPct val="150000"/>
              </a:lnSpc>
              <a:buNone/>
            </a:pPr>
            <a:r>
              <a:rPr lang="en-US" sz="1350" dirty="0">
                <a:solidFill>
                  <a:srgbClr val="2C2A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同業老闆 · 部門主管</a:t>
            </a:r>
            <a:endParaRPr lang="en-US" sz="1350" dirty="0"/>
          </a:p>
        </p:txBody>
      </p:sp>
      <p:sp>
        <p:nvSpPr>
          <p:cNvPr id="29" name="Shape 26"/>
          <p:cNvSpPr/>
          <p:nvPr/>
        </p:nvSpPr>
        <p:spPr>
          <a:xfrm>
            <a:off x="10842575" y="7736756"/>
            <a:ext cx="6397526" cy="9525"/>
          </a:xfrm>
          <a:prstGeom prst="rect">
            <a:avLst/>
          </a:prstGeom>
          <a:solidFill>
            <a:srgbClr val="C9C5BA"/>
          </a:solidFill>
          <a:ln/>
        </p:spPr>
        <p:txBody>
          <a:bodyPr/>
          <a:lstStyle/>
          <a:p>
            <a:endParaRPr lang="zh-TW" altLang="en-US"/>
          </a:p>
        </p:txBody>
      </p:sp>
      <p:sp>
        <p:nvSpPr>
          <p:cNvPr id="30" name="Text 27"/>
          <p:cNvSpPr/>
          <p:nvPr/>
        </p:nvSpPr>
        <p:spPr>
          <a:xfrm>
            <a:off x="10842575" y="7031906"/>
            <a:ext cx="700385" cy="57150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marL="0" indent="0" algn="l">
              <a:lnSpc>
                <a:spcPct val="150000"/>
              </a:lnSpc>
              <a:buNone/>
            </a:pPr>
            <a:r>
              <a:rPr lang="en-US" sz="900" kern="0" spc="162" dirty="0">
                <a:solidFill>
                  <a:srgbClr val="8A8782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CONTACT</a:t>
            </a:r>
            <a:endParaRPr lang="en-US" sz="900" dirty="0"/>
          </a:p>
        </p:txBody>
      </p:sp>
      <p:sp>
        <p:nvSpPr>
          <p:cNvPr id="31" name="Text 28"/>
          <p:cNvSpPr/>
          <p:nvPr/>
        </p:nvSpPr>
        <p:spPr>
          <a:xfrm>
            <a:off x="11998500" y="7003331"/>
            <a:ext cx="5750326" cy="32385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10000"/>
          </a:bodyPr>
          <a:lstStyle/>
          <a:p>
            <a:pPr marL="0" indent="0" algn="l">
              <a:lnSpc>
                <a:spcPct val="150000"/>
              </a:lnSpc>
              <a:buNone/>
            </a:pPr>
            <a:r>
              <a:rPr lang="zh-TW" altLang="en-US" sz="1500" dirty="0"/>
              <a:t>如何讓別人使用你的知識庫</a:t>
            </a:r>
            <a:endParaRPr lang="en-US" sz="1500" dirty="0"/>
          </a:p>
        </p:txBody>
      </p:sp>
      <p:sp>
        <p:nvSpPr>
          <p:cNvPr id="32" name="Text 29"/>
          <p:cNvSpPr/>
          <p:nvPr/>
        </p:nvSpPr>
        <p:spPr>
          <a:xfrm>
            <a:off x="11998500" y="7308131"/>
            <a:ext cx="1695152" cy="28575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0" indent="0" algn="l">
              <a:lnSpc>
                <a:spcPct val="150000"/>
              </a:lnSpc>
              <a:buNone/>
            </a:pPr>
            <a:r>
              <a:rPr lang="en-US" sz="1350" dirty="0">
                <a:solidFill>
                  <a:srgbClr val="2C2A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來信報名 · 額滿為止</a:t>
            </a:r>
            <a:endParaRPr lang="en-US" sz="1350" dirty="0"/>
          </a:p>
        </p:txBody>
      </p:sp>
      <p:sp>
        <p:nvSpPr>
          <p:cNvPr id="33" name="Shape 30"/>
          <p:cNvSpPr/>
          <p:nvPr/>
        </p:nvSpPr>
        <p:spPr>
          <a:xfrm>
            <a:off x="1047750" y="9552601"/>
            <a:ext cx="16192500" cy="9525"/>
          </a:xfrm>
          <a:prstGeom prst="rect">
            <a:avLst/>
          </a:prstGeom>
          <a:solidFill>
            <a:srgbClr val="C9C5BA">
              <a:alpha val="17000"/>
            </a:srgbClr>
          </a:solidFill>
          <a:ln/>
        </p:spPr>
        <p:txBody>
          <a:bodyPr/>
          <a:lstStyle/>
          <a:p>
            <a:endParaRPr lang="zh-TW" altLang="en-US"/>
          </a:p>
        </p:txBody>
      </p:sp>
      <p:sp>
        <p:nvSpPr>
          <p:cNvPr id="34" name="Text 31"/>
          <p:cNvSpPr/>
          <p:nvPr/>
        </p:nvSpPr>
        <p:spPr>
          <a:xfrm>
            <a:off x="1047750" y="9762151"/>
            <a:ext cx="3202750" cy="17145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10000"/>
          </a:bodyPr>
          <a:lstStyle/>
          <a:p>
            <a:pPr marL="0" indent="0" algn="l">
              <a:buNone/>
            </a:pPr>
            <a:r>
              <a:rPr lang="en-US" sz="900" kern="0" spc="180" dirty="0">
                <a:solidFill>
                  <a:srgbClr val="8A8782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COURSE · KNOWLEDGE BASE IN 4 WEEKS</a:t>
            </a:r>
            <a:endParaRPr lang="en-US" sz="900" dirty="0"/>
          </a:p>
        </p:txBody>
      </p:sp>
      <p:sp>
        <p:nvSpPr>
          <p:cNvPr id="35" name="Text 32"/>
          <p:cNvSpPr/>
          <p:nvPr/>
        </p:nvSpPr>
        <p:spPr>
          <a:xfrm>
            <a:off x="16563975" y="9752626"/>
            <a:ext cx="752475" cy="180975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10000"/>
          </a:bodyPr>
          <a:lstStyle/>
          <a:p>
            <a:pPr marL="0" indent="0" algn="l">
              <a:buNone/>
            </a:pPr>
            <a:r>
              <a:rPr lang="en-US" sz="975" kern="0" spc="176" dirty="0">
                <a:solidFill>
                  <a:srgbClr val="0F0F0E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19 / 20</a:t>
            </a:r>
            <a:endParaRPr lang="en-US" sz="975" dirty="0"/>
          </a:p>
        </p:txBody>
      </p:sp>
      <p:pic>
        <p:nvPicPr>
          <p:cNvPr id="38" name="圖片 37">
            <a:extLst>
              <a:ext uri="{FF2B5EF4-FFF2-40B4-BE49-F238E27FC236}">
                <a16:creationId xmlns:a16="http://schemas.microsoft.com/office/drawing/2014/main" id="{F7F4836A-9347-5547-FD33-6282309D5A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7750" y="5256246"/>
            <a:ext cx="9339285" cy="3688341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0F0F0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7750" y="615783"/>
            <a:ext cx="1221135" cy="28575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2402235" y="691983"/>
            <a:ext cx="9525" cy="133350"/>
          </a:xfrm>
          <a:prstGeom prst="rect">
            <a:avLst/>
          </a:prstGeom>
          <a:solidFill>
            <a:srgbClr val="3A3833"/>
          </a:solidFill>
          <a:ln/>
        </p:spPr>
        <p:txBody>
          <a:bodyPr/>
          <a:lstStyle/>
          <a:p>
            <a:endParaRPr lang="zh-TW" altLang="en-US"/>
          </a:p>
        </p:txBody>
      </p:sp>
      <p:sp>
        <p:nvSpPr>
          <p:cNvPr id="4" name="Text 1"/>
          <p:cNvSpPr/>
          <p:nvPr/>
        </p:nvSpPr>
        <p:spPr>
          <a:xfrm>
            <a:off x="2545110" y="691983"/>
            <a:ext cx="1201192" cy="17145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10000"/>
          </a:bodyPr>
          <a:lstStyle/>
          <a:p>
            <a:pPr marL="0" indent="0" algn="l">
              <a:buNone/>
            </a:pPr>
            <a:r>
              <a:rPr lang="en-US" sz="900" kern="0" spc="198" dirty="0">
                <a:solidFill>
                  <a:srgbClr val="7A7872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YES CERAMICS</a:t>
            </a:r>
            <a:endParaRPr lang="en-US" sz="900" dirty="0"/>
          </a:p>
        </p:txBody>
      </p:sp>
      <p:sp>
        <p:nvSpPr>
          <p:cNvPr id="5" name="Text 2"/>
          <p:cNvSpPr/>
          <p:nvPr/>
        </p:nvSpPr>
        <p:spPr>
          <a:xfrm>
            <a:off x="16177617" y="687220"/>
            <a:ext cx="1138833" cy="180975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10000"/>
          </a:bodyPr>
          <a:lstStyle/>
          <a:p>
            <a:pPr marL="0" indent="0" algn="l">
              <a:buNone/>
            </a:pPr>
            <a:r>
              <a:rPr lang="en-US" sz="975" kern="0" spc="176" dirty="0">
                <a:solidFill>
                  <a:srgbClr val="7A7872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END OF DECK</a:t>
            </a:r>
            <a:endParaRPr lang="en-US" sz="975" dirty="0"/>
          </a:p>
        </p:txBody>
      </p:sp>
      <p:sp>
        <p:nvSpPr>
          <p:cNvPr id="6" name="Text 3"/>
          <p:cNvSpPr/>
          <p:nvPr/>
        </p:nvSpPr>
        <p:spPr>
          <a:xfrm>
            <a:off x="1047750" y="1957635"/>
            <a:ext cx="2901836" cy="219075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ctr">
            <a:normAutofit/>
          </a:bodyPr>
          <a:lstStyle/>
          <a:p>
            <a:pPr marL="0" indent="0" algn="l">
              <a:buNone/>
            </a:pPr>
            <a:r>
              <a:rPr lang="en-US" sz="975" kern="0" spc="273" dirty="0">
                <a:solidFill>
                  <a:srgbClr val="1F7A7C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THANK YOU · 一起把知識留下</a:t>
            </a:r>
            <a:endParaRPr lang="en-US" sz="975" dirty="0"/>
          </a:p>
        </p:txBody>
      </p:sp>
      <p:sp>
        <p:nvSpPr>
          <p:cNvPr id="7" name="Text 4"/>
          <p:cNvSpPr/>
          <p:nvPr/>
        </p:nvSpPr>
        <p:spPr>
          <a:xfrm>
            <a:off x="1047750" y="2424360"/>
            <a:ext cx="8983121" cy="365760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/>
          </a:bodyPr>
          <a:lstStyle/>
          <a:p>
            <a:pPr marL="0" indent="0" algn="l">
              <a:lnSpc>
                <a:spcPct val="95000"/>
              </a:lnSpc>
              <a:buNone/>
            </a:pPr>
            <a:r>
              <a:rPr lang="en-US" sz="15000" i="1" kern="0" spc="-450" dirty="0">
                <a:solidFill>
                  <a:srgbClr val="F5F2E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Thank you.</a:t>
            </a:r>
            <a:endParaRPr lang="en-US" sz="15000" dirty="0"/>
          </a:p>
        </p:txBody>
      </p:sp>
      <p:sp>
        <p:nvSpPr>
          <p:cNvPr id="8" name="Text 5"/>
          <p:cNvSpPr/>
          <p:nvPr/>
        </p:nvSpPr>
        <p:spPr>
          <a:xfrm>
            <a:off x="1047750" y="6329611"/>
            <a:ext cx="5886450" cy="209550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marL="0" indent="0" algn="l">
              <a:lnSpc>
                <a:spcPct val="150000"/>
              </a:lnSpc>
              <a:buNone/>
            </a:pPr>
            <a:r>
              <a:rPr lang="en-US" sz="2700" kern="0" spc="162" dirty="0">
                <a:solidFill>
                  <a:srgbClr val="CFCBB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一個老闆有多認真建自己的知識庫，這間公司就能走多遠。 The owner's KB is the company's ceiling.</a:t>
            </a:r>
            <a:endParaRPr lang="en-US" sz="2700" dirty="0"/>
          </a:p>
        </p:txBody>
      </p:sp>
      <p:sp>
        <p:nvSpPr>
          <p:cNvPr id="9" name="Shape 6"/>
          <p:cNvSpPr/>
          <p:nvPr/>
        </p:nvSpPr>
        <p:spPr>
          <a:xfrm>
            <a:off x="10531227" y="2682434"/>
            <a:ext cx="6709023" cy="4972050"/>
          </a:xfrm>
          <a:prstGeom prst="rect">
            <a:avLst/>
          </a:prstGeom>
          <a:ln w="9525">
            <a:solidFill>
              <a:srgbClr val="3A3833">
                <a:alpha val="83000"/>
              </a:srgbClr>
            </a:solidFill>
            <a:prstDash val="soli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0" name="Shape 7"/>
          <p:cNvSpPr/>
          <p:nvPr/>
        </p:nvSpPr>
        <p:spPr>
          <a:xfrm>
            <a:off x="10959852" y="3473009"/>
            <a:ext cx="5851773" cy="9525"/>
          </a:xfrm>
          <a:prstGeom prst="rect">
            <a:avLst/>
          </a:prstGeom>
          <a:solidFill>
            <a:srgbClr val="3A3833"/>
          </a:solidFill>
          <a:ln/>
        </p:spPr>
        <p:txBody>
          <a:bodyPr/>
          <a:lstStyle/>
          <a:p>
            <a:endParaRPr lang="zh-TW" altLang="en-US"/>
          </a:p>
        </p:txBody>
      </p:sp>
      <p:sp>
        <p:nvSpPr>
          <p:cNvPr id="11" name="Text 8"/>
          <p:cNvSpPr/>
          <p:nvPr/>
        </p:nvSpPr>
        <p:spPr>
          <a:xfrm>
            <a:off x="10959852" y="3149159"/>
            <a:ext cx="6027326" cy="19050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marL="0" indent="0" algn="l">
              <a:buNone/>
            </a:pPr>
            <a:r>
              <a:rPr lang="en-US" sz="825" kern="0" spc="231" dirty="0">
                <a:solidFill>
                  <a:srgbClr val="1F7A7C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CONTACT · 聯絡方式</a:t>
            </a:r>
            <a:endParaRPr lang="en-US" sz="825" dirty="0"/>
          </a:p>
        </p:txBody>
      </p:sp>
      <p:sp>
        <p:nvSpPr>
          <p:cNvPr id="12" name="Shape 9"/>
          <p:cNvSpPr/>
          <p:nvPr/>
        </p:nvSpPr>
        <p:spPr>
          <a:xfrm>
            <a:off x="10959852" y="4377884"/>
            <a:ext cx="5851773" cy="9525"/>
          </a:xfrm>
          <a:prstGeom prst="rect">
            <a:avLst/>
          </a:prstGeom>
          <a:solidFill>
            <a:srgbClr val="2A2824"/>
          </a:solidFill>
          <a:ln/>
        </p:spPr>
        <p:txBody>
          <a:bodyPr/>
          <a:lstStyle/>
          <a:p>
            <a:endParaRPr lang="zh-TW" altLang="en-US"/>
          </a:p>
        </p:txBody>
      </p:sp>
      <p:sp>
        <p:nvSpPr>
          <p:cNvPr id="13" name="Text 10"/>
          <p:cNvSpPr/>
          <p:nvPr/>
        </p:nvSpPr>
        <p:spPr>
          <a:xfrm>
            <a:off x="10959852" y="3682559"/>
            <a:ext cx="933450" cy="561975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marL="0" indent="0" algn="l">
              <a:buNone/>
            </a:pPr>
            <a:r>
              <a:rPr lang="en-US" sz="825" kern="0" spc="182" dirty="0">
                <a:solidFill>
                  <a:srgbClr val="7A7872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COMPANY</a:t>
            </a:r>
            <a:endParaRPr lang="en-US" sz="825" dirty="0"/>
          </a:p>
        </p:txBody>
      </p:sp>
      <p:sp>
        <p:nvSpPr>
          <p:cNvPr id="14" name="Text 11"/>
          <p:cNvSpPr/>
          <p:nvPr/>
        </p:nvSpPr>
        <p:spPr>
          <a:xfrm>
            <a:off x="11988552" y="3653984"/>
            <a:ext cx="4967765" cy="59055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marL="0" indent="0" algn="l">
              <a:buNone/>
            </a:pPr>
            <a:r>
              <a:rPr lang="en-US" sz="1500" kern="0" spc="60" dirty="0">
                <a:solidFill>
                  <a:srgbClr val="F5F2E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元心建材興業有限公司 </a:t>
            </a:r>
            <a:r>
              <a:rPr lang="en-US" sz="1650" i="1" kern="0" spc="60" dirty="0">
                <a:solidFill>
                  <a:srgbClr val="1F7A7C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Yes Ceramics Co., Ltd.</a:t>
            </a:r>
            <a:endParaRPr lang="en-US" sz="1500" dirty="0"/>
          </a:p>
        </p:txBody>
      </p:sp>
      <p:sp>
        <p:nvSpPr>
          <p:cNvPr id="15" name="Shape 12"/>
          <p:cNvSpPr/>
          <p:nvPr/>
        </p:nvSpPr>
        <p:spPr>
          <a:xfrm>
            <a:off x="10959852" y="5006534"/>
            <a:ext cx="5851773" cy="9525"/>
          </a:xfrm>
          <a:prstGeom prst="rect">
            <a:avLst/>
          </a:prstGeom>
          <a:solidFill>
            <a:srgbClr val="2A2824"/>
          </a:solidFill>
          <a:ln/>
        </p:spPr>
        <p:txBody>
          <a:bodyPr/>
          <a:lstStyle/>
          <a:p>
            <a:endParaRPr lang="zh-TW" altLang="en-US"/>
          </a:p>
        </p:txBody>
      </p:sp>
      <p:sp>
        <p:nvSpPr>
          <p:cNvPr id="16" name="Text 13"/>
          <p:cNvSpPr/>
          <p:nvPr/>
        </p:nvSpPr>
        <p:spPr>
          <a:xfrm>
            <a:off x="10959852" y="4587434"/>
            <a:ext cx="933450" cy="28575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marL="0" indent="0" algn="l">
              <a:buNone/>
            </a:pPr>
            <a:r>
              <a:rPr lang="en-US" sz="825" kern="0" spc="182" dirty="0">
                <a:solidFill>
                  <a:srgbClr val="7A7872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OFFICE</a:t>
            </a:r>
            <a:endParaRPr lang="en-US" sz="825" dirty="0"/>
          </a:p>
        </p:txBody>
      </p:sp>
      <p:sp>
        <p:nvSpPr>
          <p:cNvPr id="17" name="Text 14"/>
          <p:cNvSpPr/>
          <p:nvPr/>
        </p:nvSpPr>
        <p:spPr>
          <a:xfrm>
            <a:off x="11988552" y="4558859"/>
            <a:ext cx="4967765" cy="314325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marL="0" indent="0" algn="l">
              <a:buNone/>
            </a:pPr>
            <a:r>
              <a:rPr lang="en-US" sz="1500" kern="0" spc="60" dirty="0">
                <a:solidFill>
                  <a:srgbClr val="F5F2E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台中 · Taichung, Taiwan</a:t>
            </a:r>
            <a:endParaRPr lang="en-US" sz="1500" dirty="0"/>
          </a:p>
        </p:txBody>
      </p:sp>
      <p:sp>
        <p:nvSpPr>
          <p:cNvPr id="18" name="Shape 15"/>
          <p:cNvSpPr/>
          <p:nvPr/>
        </p:nvSpPr>
        <p:spPr>
          <a:xfrm>
            <a:off x="10959852" y="5930459"/>
            <a:ext cx="5851773" cy="9525"/>
          </a:xfrm>
          <a:prstGeom prst="rect">
            <a:avLst/>
          </a:prstGeom>
          <a:solidFill>
            <a:srgbClr val="2A2824"/>
          </a:solidFill>
          <a:ln/>
        </p:spPr>
        <p:txBody>
          <a:bodyPr/>
          <a:lstStyle/>
          <a:p>
            <a:endParaRPr lang="zh-TW" altLang="en-US"/>
          </a:p>
        </p:txBody>
      </p:sp>
      <p:sp>
        <p:nvSpPr>
          <p:cNvPr id="19" name="Text 16"/>
          <p:cNvSpPr/>
          <p:nvPr/>
        </p:nvSpPr>
        <p:spPr>
          <a:xfrm>
            <a:off x="10959852" y="5216084"/>
            <a:ext cx="933450" cy="581025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marL="0" indent="0" algn="l">
              <a:buNone/>
            </a:pPr>
            <a:r>
              <a:rPr lang="en-US" sz="825" kern="0" spc="182" dirty="0">
                <a:solidFill>
                  <a:srgbClr val="7A7872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WEB</a:t>
            </a:r>
            <a:endParaRPr lang="en-US" sz="825" dirty="0"/>
          </a:p>
        </p:txBody>
      </p:sp>
      <p:sp>
        <p:nvSpPr>
          <p:cNvPr id="20" name="Text 17"/>
          <p:cNvSpPr/>
          <p:nvPr/>
        </p:nvSpPr>
        <p:spPr>
          <a:xfrm>
            <a:off x="11988552" y="5187509"/>
            <a:ext cx="4967765" cy="60960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marL="0" indent="0" algn="l">
              <a:buNone/>
            </a:pPr>
            <a:r>
              <a:rPr lang="en-US" sz="1500" kern="0" spc="60" dirty="0">
                <a:solidFill>
                  <a:srgbClr val="F5F2E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sparkofy.com </a:t>
            </a:r>
            <a:r>
              <a:rPr lang="en-US" sz="1650" i="1" kern="0" spc="60" dirty="0">
                <a:solidFill>
                  <a:srgbClr val="1F7A7C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四寶閣 · Selection Atelier</a:t>
            </a:r>
            <a:endParaRPr lang="en-US" sz="1500" dirty="0"/>
          </a:p>
        </p:txBody>
      </p:sp>
      <p:sp>
        <p:nvSpPr>
          <p:cNvPr id="21" name="Shape 18"/>
          <p:cNvSpPr/>
          <p:nvPr/>
        </p:nvSpPr>
        <p:spPr>
          <a:xfrm>
            <a:off x="10959852" y="6559109"/>
            <a:ext cx="5851773" cy="9525"/>
          </a:xfrm>
          <a:prstGeom prst="rect">
            <a:avLst/>
          </a:prstGeom>
          <a:solidFill>
            <a:srgbClr val="2A2824"/>
          </a:solidFill>
          <a:ln/>
        </p:spPr>
        <p:txBody>
          <a:bodyPr/>
          <a:lstStyle/>
          <a:p>
            <a:endParaRPr lang="zh-TW" altLang="en-US"/>
          </a:p>
        </p:txBody>
      </p:sp>
      <p:sp>
        <p:nvSpPr>
          <p:cNvPr id="22" name="Text 19"/>
          <p:cNvSpPr/>
          <p:nvPr/>
        </p:nvSpPr>
        <p:spPr>
          <a:xfrm>
            <a:off x="10959852" y="6140009"/>
            <a:ext cx="933450" cy="28575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marL="0" indent="0" algn="l">
              <a:buNone/>
            </a:pPr>
            <a:r>
              <a:rPr lang="en-US" sz="825" kern="0" spc="182" dirty="0">
                <a:solidFill>
                  <a:srgbClr val="7A7872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EMAIL</a:t>
            </a:r>
            <a:endParaRPr lang="en-US" sz="825" dirty="0"/>
          </a:p>
        </p:txBody>
      </p:sp>
      <p:sp>
        <p:nvSpPr>
          <p:cNvPr id="23" name="Text 20"/>
          <p:cNvSpPr/>
          <p:nvPr/>
        </p:nvSpPr>
        <p:spPr>
          <a:xfrm>
            <a:off x="11988552" y="6111434"/>
            <a:ext cx="4967765" cy="314325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marL="0" indent="0" algn="l">
              <a:buNone/>
            </a:pPr>
            <a:r>
              <a:rPr lang="en-US" sz="1500" kern="0" spc="60" dirty="0">
                <a:solidFill>
                  <a:srgbClr val="F5F2E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hello@sparkofy.com</a:t>
            </a:r>
            <a:endParaRPr lang="en-US" sz="1500" dirty="0"/>
          </a:p>
        </p:txBody>
      </p:sp>
      <p:sp>
        <p:nvSpPr>
          <p:cNvPr id="24" name="Text 21"/>
          <p:cNvSpPr/>
          <p:nvPr/>
        </p:nvSpPr>
        <p:spPr>
          <a:xfrm>
            <a:off x="10959852" y="6768659"/>
            <a:ext cx="933450" cy="28575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marL="0" indent="0" algn="l">
              <a:buNone/>
            </a:pPr>
            <a:r>
              <a:rPr lang="en-US" sz="825" kern="0" spc="182" dirty="0">
                <a:solidFill>
                  <a:srgbClr val="7A7872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DOC</a:t>
            </a:r>
            <a:endParaRPr lang="en-US" sz="825" dirty="0"/>
          </a:p>
        </p:txBody>
      </p:sp>
      <p:sp>
        <p:nvSpPr>
          <p:cNvPr id="25" name="Text 22"/>
          <p:cNvSpPr/>
          <p:nvPr/>
        </p:nvSpPr>
        <p:spPr>
          <a:xfrm>
            <a:off x="11988552" y="6740084"/>
            <a:ext cx="4967765" cy="314325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marL="0" indent="0" algn="l">
              <a:buNone/>
            </a:pPr>
            <a:r>
              <a:rPr lang="en-US" sz="1500" kern="0" spc="60" dirty="0">
                <a:solidFill>
                  <a:srgbClr val="F5F2E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LLM KB Talk · April 2026</a:t>
            </a:r>
            <a:endParaRPr lang="en-US" sz="1500" dirty="0"/>
          </a:p>
        </p:txBody>
      </p:sp>
      <p:sp>
        <p:nvSpPr>
          <p:cNvPr id="26" name="Shape 23"/>
          <p:cNvSpPr/>
          <p:nvPr/>
        </p:nvSpPr>
        <p:spPr>
          <a:xfrm>
            <a:off x="1047750" y="9444163"/>
            <a:ext cx="16192500" cy="9525"/>
          </a:xfrm>
          <a:prstGeom prst="rect">
            <a:avLst/>
          </a:prstGeom>
          <a:solidFill>
            <a:srgbClr val="2A2824">
              <a:alpha val="64000"/>
            </a:srgbClr>
          </a:solidFill>
          <a:ln/>
        </p:spPr>
        <p:txBody>
          <a:bodyPr/>
          <a:lstStyle/>
          <a:p>
            <a:endParaRPr lang="zh-TW" altLang="en-US"/>
          </a:p>
        </p:txBody>
      </p:sp>
      <p:sp>
        <p:nvSpPr>
          <p:cNvPr id="27" name="Text 24"/>
          <p:cNvSpPr/>
          <p:nvPr/>
        </p:nvSpPr>
        <p:spPr>
          <a:xfrm>
            <a:off x="1047750" y="9644188"/>
            <a:ext cx="1996529" cy="20955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marL="0" indent="0" algn="l">
              <a:buNone/>
            </a:pPr>
            <a:r>
              <a:rPr lang="en-US" sz="900" kern="0" spc="180" dirty="0">
                <a:solidFill>
                  <a:srgbClr val="7A7872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END — 元心建材興業有限公司</a:t>
            </a:r>
            <a:endParaRPr lang="en-US" sz="900" dirty="0"/>
          </a:p>
        </p:txBody>
      </p:sp>
      <p:sp>
        <p:nvSpPr>
          <p:cNvPr id="28" name="Text 25"/>
          <p:cNvSpPr/>
          <p:nvPr/>
        </p:nvSpPr>
        <p:spPr>
          <a:xfrm>
            <a:off x="16563975" y="9672763"/>
            <a:ext cx="752475" cy="180975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10000"/>
          </a:bodyPr>
          <a:lstStyle/>
          <a:p>
            <a:pPr marL="0" indent="0" algn="l">
              <a:buNone/>
            </a:pPr>
            <a:r>
              <a:rPr lang="en-US" sz="975" kern="0" spc="176" dirty="0">
                <a:solidFill>
                  <a:srgbClr val="F5F2EA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20 / 20</a:t>
            </a:r>
            <a:endParaRPr lang="en-US" sz="975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5F2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7750" y="615786"/>
            <a:ext cx="1221135" cy="28575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2402235" y="691986"/>
            <a:ext cx="9525" cy="133350"/>
          </a:xfrm>
          <a:prstGeom prst="rect">
            <a:avLst/>
          </a:prstGeom>
          <a:solidFill>
            <a:srgbClr val="C9C5BA"/>
          </a:solidFill>
          <a:ln/>
        </p:spPr>
        <p:txBody>
          <a:bodyPr/>
          <a:lstStyle/>
          <a:p>
            <a:endParaRPr lang="zh-TW" altLang="en-US"/>
          </a:p>
        </p:txBody>
      </p:sp>
      <p:sp>
        <p:nvSpPr>
          <p:cNvPr id="4" name="Text 1"/>
          <p:cNvSpPr/>
          <p:nvPr/>
        </p:nvSpPr>
        <p:spPr>
          <a:xfrm>
            <a:off x="2545110" y="691986"/>
            <a:ext cx="1201192" cy="17145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10000"/>
          </a:bodyPr>
          <a:lstStyle/>
          <a:p>
            <a:pPr marL="0" indent="0" algn="l">
              <a:buNone/>
            </a:pPr>
            <a:r>
              <a:rPr lang="en-US" sz="900" kern="0" spc="198" dirty="0">
                <a:solidFill>
                  <a:srgbClr val="8A8782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YES CERAMICS</a:t>
            </a:r>
            <a:endParaRPr lang="en-US" sz="900" dirty="0"/>
          </a:p>
        </p:txBody>
      </p:sp>
      <p:sp>
        <p:nvSpPr>
          <p:cNvPr id="5" name="Text 2"/>
          <p:cNvSpPr/>
          <p:nvPr/>
        </p:nvSpPr>
        <p:spPr>
          <a:xfrm>
            <a:off x="16177617" y="687223"/>
            <a:ext cx="1138833" cy="180975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10000"/>
          </a:bodyPr>
          <a:lstStyle/>
          <a:p>
            <a:pPr marL="0" indent="0" algn="l">
              <a:buNone/>
            </a:pPr>
            <a:r>
              <a:rPr lang="en-US" sz="975" kern="0" spc="176" dirty="0">
                <a:solidFill>
                  <a:srgbClr val="8A8782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002 — INDEX</a:t>
            </a:r>
            <a:endParaRPr lang="en-US" sz="975" dirty="0"/>
          </a:p>
        </p:txBody>
      </p:sp>
      <p:sp>
        <p:nvSpPr>
          <p:cNvPr id="6" name="Text 3"/>
          <p:cNvSpPr/>
          <p:nvPr/>
        </p:nvSpPr>
        <p:spPr>
          <a:xfrm>
            <a:off x="1047750" y="1504178"/>
            <a:ext cx="1962651" cy="68580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20000"/>
          </a:bodyPr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5100" i="1" kern="0" spc="-102" dirty="0">
                <a:solidFill>
                  <a:srgbClr val="0F0F0E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Index</a:t>
            </a:r>
            <a:endParaRPr lang="en-US" sz="5100" dirty="0"/>
          </a:p>
        </p:txBody>
      </p:sp>
      <p:sp>
        <p:nvSpPr>
          <p:cNvPr id="7" name="Text 4"/>
          <p:cNvSpPr/>
          <p:nvPr/>
        </p:nvSpPr>
        <p:spPr>
          <a:xfrm>
            <a:off x="15565934" y="3192670"/>
            <a:ext cx="1750516" cy="219075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marL="0" indent="0" algn="l">
              <a:buNone/>
            </a:pPr>
            <a:r>
              <a:rPr lang="en-US" sz="975" kern="0" spc="273" dirty="0">
                <a:solidFill>
                  <a:srgbClr val="8A8782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目錄 ／ FIVE ACTS</a:t>
            </a:r>
            <a:endParaRPr lang="en-US" sz="975" dirty="0"/>
          </a:p>
        </p:txBody>
      </p:sp>
      <p:sp>
        <p:nvSpPr>
          <p:cNvPr id="8" name="Shape 5"/>
          <p:cNvSpPr/>
          <p:nvPr/>
        </p:nvSpPr>
        <p:spPr>
          <a:xfrm>
            <a:off x="1047750" y="3592720"/>
            <a:ext cx="16192500" cy="9525"/>
          </a:xfrm>
          <a:prstGeom prst="rect">
            <a:avLst/>
          </a:prstGeom>
          <a:solidFill>
            <a:srgbClr val="C9C5BA">
              <a:alpha val="92000"/>
            </a:srgbClr>
          </a:solidFill>
          <a:ln/>
        </p:spPr>
        <p:txBody>
          <a:bodyPr/>
          <a:lstStyle/>
          <a:p>
            <a:endParaRPr lang="zh-TW" altLang="en-US"/>
          </a:p>
        </p:txBody>
      </p:sp>
      <p:sp>
        <p:nvSpPr>
          <p:cNvPr id="9" name="Text 6"/>
          <p:cNvSpPr/>
          <p:nvPr/>
        </p:nvSpPr>
        <p:spPr>
          <a:xfrm>
            <a:off x="1047750" y="3811795"/>
            <a:ext cx="1219200" cy="180975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10000"/>
          </a:bodyPr>
          <a:lstStyle/>
          <a:p>
            <a:pPr marL="0" indent="0" algn="l">
              <a:buNone/>
            </a:pPr>
            <a:r>
              <a:rPr lang="en-US" sz="975" kern="0" spc="195" dirty="0">
                <a:solidFill>
                  <a:srgbClr val="1F7A7C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I — 03</a:t>
            </a:r>
            <a:endParaRPr lang="en-US" sz="975" dirty="0"/>
          </a:p>
        </p:txBody>
      </p:sp>
      <p:sp>
        <p:nvSpPr>
          <p:cNvPr id="10" name="Text 7"/>
          <p:cNvSpPr/>
          <p:nvPr/>
        </p:nvSpPr>
        <p:spPr>
          <a:xfrm>
            <a:off x="2495549" y="3649870"/>
            <a:ext cx="2112545" cy="352425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Autofit/>
          </a:bodyPr>
          <a:lstStyle/>
          <a:p>
            <a:pPr marL="0" indent="0" algn="l">
              <a:buNone/>
            </a:pPr>
            <a:r>
              <a:rPr lang="en-US" sz="2000" kern="0" spc="72" dirty="0">
                <a:solidFill>
                  <a:srgbClr val="0F0F0E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為什麼是知識</a:t>
            </a:r>
            <a:endParaRPr lang="en-US" sz="2000" dirty="0"/>
          </a:p>
        </p:txBody>
      </p:sp>
      <p:sp>
        <p:nvSpPr>
          <p:cNvPr id="11" name="Text 8"/>
          <p:cNvSpPr/>
          <p:nvPr/>
        </p:nvSpPr>
        <p:spPr>
          <a:xfrm>
            <a:off x="5011192" y="3745120"/>
            <a:ext cx="1350169" cy="257175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marL="0" indent="0" algn="l">
              <a:buNone/>
            </a:pPr>
            <a:r>
              <a:rPr lang="en-US" sz="1350" i="1" dirty="0">
                <a:solidFill>
                  <a:srgbClr val="8A8782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Why Knowledge</a:t>
            </a:r>
            <a:endParaRPr lang="en-US" sz="1350" dirty="0"/>
          </a:p>
        </p:txBody>
      </p:sp>
      <p:sp>
        <p:nvSpPr>
          <p:cNvPr id="13" name="Text 10"/>
          <p:cNvSpPr/>
          <p:nvPr/>
        </p:nvSpPr>
        <p:spPr>
          <a:xfrm>
            <a:off x="17032188" y="3802270"/>
            <a:ext cx="284262" cy="19050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20000"/>
          </a:bodyPr>
          <a:lstStyle/>
          <a:p>
            <a:pPr marL="0" indent="0" algn="l">
              <a:buNone/>
            </a:pPr>
            <a:r>
              <a:rPr lang="en-US" sz="1050" kern="0" spc="189" dirty="0">
                <a:solidFill>
                  <a:srgbClr val="0F0F0E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03</a:t>
            </a:r>
            <a:endParaRPr lang="en-US" sz="1050" dirty="0"/>
          </a:p>
        </p:txBody>
      </p:sp>
      <p:sp>
        <p:nvSpPr>
          <p:cNvPr id="14" name="Shape 11"/>
          <p:cNvSpPr/>
          <p:nvPr/>
        </p:nvSpPr>
        <p:spPr>
          <a:xfrm>
            <a:off x="1047750" y="4046061"/>
            <a:ext cx="16192500" cy="9525"/>
          </a:xfrm>
          <a:prstGeom prst="rect">
            <a:avLst/>
          </a:prstGeom>
          <a:solidFill>
            <a:srgbClr val="C9C5BA">
              <a:alpha val="83000"/>
            </a:srgbClr>
          </a:solidFill>
          <a:ln/>
        </p:spPr>
        <p:txBody>
          <a:bodyPr/>
          <a:lstStyle/>
          <a:p>
            <a:endParaRPr lang="zh-TW" altLang="en-US"/>
          </a:p>
        </p:txBody>
      </p:sp>
      <p:sp>
        <p:nvSpPr>
          <p:cNvPr id="15" name="Text 12"/>
          <p:cNvSpPr/>
          <p:nvPr/>
        </p:nvSpPr>
        <p:spPr>
          <a:xfrm>
            <a:off x="1047750" y="4278868"/>
            <a:ext cx="1219200" cy="180975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10000"/>
          </a:bodyPr>
          <a:lstStyle/>
          <a:p>
            <a:pPr marL="0" indent="0" algn="l">
              <a:buNone/>
            </a:pPr>
            <a:r>
              <a:rPr lang="en-US" sz="975" kern="0" spc="195" dirty="0">
                <a:solidFill>
                  <a:srgbClr val="1F7A7C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II — 06</a:t>
            </a:r>
            <a:endParaRPr lang="en-US" sz="975" dirty="0"/>
          </a:p>
        </p:txBody>
      </p:sp>
      <p:sp>
        <p:nvSpPr>
          <p:cNvPr id="16" name="Text 13"/>
          <p:cNvSpPr/>
          <p:nvPr/>
        </p:nvSpPr>
        <p:spPr>
          <a:xfrm>
            <a:off x="2495550" y="4096954"/>
            <a:ext cx="2016292" cy="390525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Autofit/>
          </a:bodyPr>
          <a:lstStyle/>
          <a:p>
            <a:pPr marL="0" indent="0" algn="l">
              <a:buNone/>
            </a:pPr>
            <a:r>
              <a:rPr lang="en-US" sz="2000" kern="0" spc="72" dirty="0">
                <a:solidFill>
                  <a:srgbClr val="0F0F0E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知識進庫內容</a:t>
            </a:r>
            <a:endParaRPr lang="en-US" sz="2000" dirty="0"/>
          </a:p>
        </p:txBody>
      </p:sp>
      <p:sp>
        <p:nvSpPr>
          <p:cNvPr id="17" name="Text 14"/>
          <p:cNvSpPr/>
          <p:nvPr/>
        </p:nvSpPr>
        <p:spPr>
          <a:xfrm>
            <a:off x="5011192" y="4198461"/>
            <a:ext cx="1079153" cy="257175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marL="0" indent="0" algn="l">
              <a:buNone/>
            </a:pPr>
            <a:r>
              <a:rPr lang="en-US" sz="1350" i="1" dirty="0">
                <a:solidFill>
                  <a:srgbClr val="8A8782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What goes in</a:t>
            </a:r>
            <a:endParaRPr lang="en-US" sz="1350" dirty="0"/>
          </a:p>
        </p:txBody>
      </p:sp>
      <p:sp>
        <p:nvSpPr>
          <p:cNvPr id="19" name="Text 16"/>
          <p:cNvSpPr/>
          <p:nvPr/>
        </p:nvSpPr>
        <p:spPr>
          <a:xfrm>
            <a:off x="17032188" y="4255611"/>
            <a:ext cx="284262" cy="19050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20000"/>
          </a:bodyPr>
          <a:lstStyle/>
          <a:p>
            <a:pPr marL="0" indent="0" algn="l">
              <a:buNone/>
            </a:pPr>
            <a:r>
              <a:rPr lang="en-US" sz="1050" kern="0" spc="189" dirty="0">
                <a:solidFill>
                  <a:srgbClr val="0F0F0E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06</a:t>
            </a:r>
            <a:endParaRPr lang="en-US" sz="1050" dirty="0"/>
          </a:p>
        </p:txBody>
      </p:sp>
      <p:sp>
        <p:nvSpPr>
          <p:cNvPr id="20" name="Shape 17"/>
          <p:cNvSpPr/>
          <p:nvPr/>
        </p:nvSpPr>
        <p:spPr>
          <a:xfrm>
            <a:off x="1047750" y="4484211"/>
            <a:ext cx="16192500" cy="9525"/>
          </a:xfrm>
          <a:prstGeom prst="rect">
            <a:avLst/>
          </a:prstGeom>
          <a:solidFill>
            <a:srgbClr val="C9C5BA">
              <a:alpha val="83000"/>
            </a:srgbClr>
          </a:solidFill>
          <a:ln/>
        </p:spPr>
        <p:txBody>
          <a:bodyPr/>
          <a:lstStyle/>
          <a:p>
            <a:endParaRPr lang="zh-TW" altLang="en-US"/>
          </a:p>
        </p:txBody>
      </p:sp>
      <p:sp>
        <p:nvSpPr>
          <p:cNvPr id="21" name="Text 18"/>
          <p:cNvSpPr/>
          <p:nvPr/>
        </p:nvSpPr>
        <p:spPr>
          <a:xfrm>
            <a:off x="1047750" y="4745941"/>
            <a:ext cx="1219200" cy="180975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10000"/>
          </a:bodyPr>
          <a:lstStyle/>
          <a:p>
            <a:pPr marL="0" indent="0" algn="l">
              <a:buNone/>
            </a:pPr>
            <a:r>
              <a:rPr lang="en-US" sz="975" kern="0" spc="195" dirty="0">
                <a:solidFill>
                  <a:srgbClr val="1F7A7C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III — 09</a:t>
            </a:r>
            <a:endParaRPr lang="en-US" sz="975" dirty="0"/>
          </a:p>
        </p:txBody>
      </p:sp>
      <p:sp>
        <p:nvSpPr>
          <p:cNvPr id="22" name="Text 19"/>
          <p:cNvSpPr/>
          <p:nvPr/>
        </p:nvSpPr>
        <p:spPr>
          <a:xfrm>
            <a:off x="2495550" y="4582138"/>
            <a:ext cx="1731318" cy="365705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Autofit/>
          </a:bodyPr>
          <a:lstStyle/>
          <a:p>
            <a:pPr marL="0" indent="0" algn="l">
              <a:buNone/>
            </a:pPr>
            <a:r>
              <a:rPr lang="en-US" sz="2000" kern="0" spc="72" dirty="0">
                <a:solidFill>
                  <a:srgbClr val="0F0F0E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脈絡是難點</a:t>
            </a:r>
            <a:endParaRPr lang="en-US" sz="2000" dirty="0"/>
          </a:p>
        </p:txBody>
      </p:sp>
      <p:sp>
        <p:nvSpPr>
          <p:cNvPr id="23" name="Text 20"/>
          <p:cNvSpPr/>
          <p:nvPr/>
        </p:nvSpPr>
        <p:spPr>
          <a:xfrm>
            <a:off x="4773513" y="4636611"/>
            <a:ext cx="1179016" cy="257175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marL="0" indent="0" algn="l">
              <a:buNone/>
            </a:pPr>
            <a:r>
              <a:rPr lang="en-US" sz="1350" i="1" dirty="0">
                <a:solidFill>
                  <a:srgbClr val="8A8782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The Hard Part</a:t>
            </a:r>
            <a:endParaRPr lang="en-US" sz="1350" dirty="0"/>
          </a:p>
        </p:txBody>
      </p:sp>
      <p:sp>
        <p:nvSpPr>
          <p:cNvPr id="25" name="Text 22"/>
          <p:cNvSpPr/>
          <p:nvPr/>
        </p:nvSpPr>
        <p:spPr>
          <a:xfrm>
            <a:off x="17032188" y="4693761"/>
            <a:ext cx="284262" cy="19050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20000"/>
          </a:bodyPr>
          <a:lstStyle/>
          <a:p>
            <a:pPr marL="0" indent="0" algn="l">
              <a:buNone/>
            </a:pPr>
            <a:r>
              <a:rPr lang="en-US" sz="1050" kern="0" spc="189" dirty="0">
                <a:solidFill>
                  <a:srgbClr val="0F0F0E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09</a:t>
            </a:r>
            <a:endParaRPr lang="en-US" sz="1050" dirty="0"/>
          </a:p>
        </p:txBody>
      </p:sp>
      <p:sp>
        <p:nvSpPr>
          <p:cNvPr id="26" name="Shape 23"/>
          <p:cNvSpPr/>
          <p:nvPr/>
        </p:nvSpPr>
        <p:spPr>
          <a:xfrm>
            <a:off x="1047750" y="4954691"/>
            <a:ext cx="16192500" cy="9525"/>
          </a:xfrm>
          <a:prstGeom prst="rect">
            <a:avLst/>
          </a:prstGeom>
          <a:solidFill>
            <a:srgbClr val="C9C5BA">
              <a:alpha val="64000"/>
            </a:srgbClr>
          </a:solidFill>
          <a:ln/>
        </p:spPr>
        <p:txBody>
          <a:bodyPr/>
          <a:lstStyle/>
          <a:p>
            <a:endParaRPr lang="zh-TW" altLang="en-US"/>
          </a:p>
        </p:txBody>
      </p:sp>
      <p:sp>
        <p:nvSpPr>
          <p:cNvPr id="27" name="Text 24"/>
          <p:cNvSpPr/>
          <p:nvPr/>
        </p:nvSpPr>
        <p:spPr>
          <a:xfrm>
            <a:off x="1047750" y="5213014"/>
            <a:ext cx="1219200" cy="180975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10000"/>
          </a:bodyPr>
          <a:lstStyle/>
          <a:p>
            <a:pPr marL="0" indent="0" algn="l">
              <a:buNone/>
            </a:pPr>
            <a:r>
              <a:rPr lang="en-US" sz="975" kern="0" spc="195" dirty="0">
                <a:solidFill>
                  <a:srgbClr val="1F7A7C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IV — 12</a:t>
            </a:r>
            <a:endParaRPr lang="en-US" sz="975" dirty="0"/>
          </a:p>
        </p:txBody>
      </p:sp>
      <p:sp>
        <p:nvSpPr>
          <p:cNvPr id="28" name="Text 25"/>
          <p:cNvSpPr/>
          <p:nvPr/>
        </p:nvSpPr>
        <p:spPr>
          <a:xfrm>
            <a:off x="2495549" y="5042502"/>
            <a:ext cx="1493639" cy="38100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Autofit/>
          </a:bodyPr>
          <a:lstStyle/>
          <a:p>
            <a:pPr marL="0" indent="0" algn="l">
              <a:buNone/>
            </a:pPr>
            <a:r>
              <a:rPr lang="en-US" sz="2000" kern="0" spc="72" dirty="0">
                <a:solidFill>
                  <a:srgbClr val="0F0F0E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怎麼落地</a:t>
            </a:r>
            <a:endParaRPr lang="en-US" sz="2000" dirty="0"/>
          </a:p>
        </p:txBody>
      </p:sp>
      <p:sp>
        <p:nvSpPr>
          <p:cNvPr id="29" name="Text 26"/>
          <p:cNvSpPr/>
          <p:nvPr/>
        </p:nvSpPr>
        <p:spPr>
          <a:xfrm>
            <a:off x="4535686" y="5107091"/>
            <a:ext cx="1083766" cy="257175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marL="0" indent="0" algn="l">
              <a:buNone/>
            </a:pPr>
            <a:r>
              <a:rPr lang="en-US" sz="1350" i="1" dirty="0">
                <a:solidFill>
                  <a:srgbClr val="8A8782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How to Build</a:t>
            </a:r>
            <a:endParaRPr lang="en-US" sz="1350" dirty="0"/>
          </a:p>
        </p:txBody>
      </p:sp>
      <p:sp>
        <p:nvSpPr>
          <p:cNvPr id="31" name="Text 28"/>
          <p:cNvSpPr/>
          <p:nvPr/>
        </p:nvSpPr>
        <p:spPr>
          <a:xfrm>
            <a:off x="17032188" y="5164241"/>
            <a:ext cx="284262" cy="19050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20000"/>
          </a:bodyPr>
          <a:lstStyle/>
          <a:p>
            <a:pPr marL="0" indent="0" algn="l">
              <a:buNone/>
            </a:pPr>
            <a:r>
              <a:rPr lang="en-US" sz="1050" kern="0" spc="189" dirty="0">
                <a:solidFill>
                  <a:srgbClr val="0F0F0E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12</a:t>
            </a:r>
            <a:endParaRPr lang="en-US" sz="1050" dirty="0"/>
          </a:p>
        </p:txBody>
      </p:sp>
      <p:sp>
        <p:nvSpPr>
          <p:cNvPr id="32" name="Shape 29"/>
          <p:cNvSpPr/>
          <p:nvPr/>
        </p:nvSpPr>
        <p:spPr>
          <a:xfrm>
            <a:off x="1047750" y="5899162"/>
            <a:ext cx="16192500" cy="9525"/>
          </a:xfrm>
          <a:prstGeom prst="rect">
            <a:avLst/>
          </a:prstGeom>
          <a:solidFill>
            <a:srgbClr val="C9C5BA">
              <a:alpha val="24000"/>
            </a:srgbClr>
          </a:solidFill>
          <a:ln/>
        </p:spPr>
        <p:txBody>
          <a:bodyPr/>
          <a:lstStyle/>
          <a:p>
            <a:endParaRPr lang="zh-TW" altLang="en-US"/>
          </a:p>
        </p:txBody>
      </p:sp>
      <p:sp>
        <p:nvSpPr>
          <p:cNvPr id="33" name="Shape 30"/>
          <p:cNvSpPr/>
          <p:nvPr/>
        </p:nvSpPr>
        <p:spPr>
          <a:xfrm>
            <a:off x="1047750" y="5461012"/>
            <a:ext cx="16192500" cy="9525"/>
          </a:xfrm>
          <a:prstGeom prst="rect">
            <a:avLst/>
          </a:prstGeom>
          <a:solidFill>
            <a:srgbClr val="C9C5BA">
              <a:alpha val="24000"/>
            </a:srgbClr>
          </a:solidFill>
          <a:ln/>
        </p:spPr>
        <p:txBody>
          <a:bodyPr/>
          <a:lstStyle/>
          <a:p>
            <a:endParaRPr lang="zh-TW" altLang="en-US"/>
          </a:p>
        </p:txBody>
      </p:sp>
      <p:sp>
        <p:nvSpPr>
          <p:cNvPr id="34" name="Text 31"/>
          <p:cNvSpPr/>
          <p:nvPr/>
        </p:nvSpPr>
        <p:spPr>
          <a:xfrm>
            <a:off x="1047750" y="5680087"/>
            <a:ext cx="1219200" cy="180975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10000"/>
          </a:bodyPr>
          <a:lstStyle/>
          <a:p>
            <a:pPr marL="0" indent="0" algn="l">
              <a:buNone/>
            </a:pPr>
            <a:r>
              <a:rPr lang="en-US" sz="975" kern="0" spc="195" dirty="0">
                <a:solidFill>
                  <a:srgbClr val="1F7A7C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V — 18</a:t>
            </a:r>
            <a:endParaRPr lang="en-US" sz="975" dirty="0"/>
          </a:p>
        </p:txBody>
      </p:sp>
      <p:sp>
        <p:nvSpPr>
          <p:cNvPr id="35" name="Text 32"/>
          <p:cNvSpPr/>
          <p:nvPr/>
        </p:nvSpPr>
        <p:spPr>
          <a:xfrm>
            <a:off x="2495550" y="5518162"/>
            <a:ext cx="1731318" cy="390525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Autofit/>
          </a:bodyPr>
          <a:lstStyle/>
          <a:p>
            <a:pPr marL="0" indent="0" algn="l">
              <a:buNone/>
            </a:pPr>
            <a:r>
              <a:rPr lang="en-US" sz="2000" kern="0" spc="72" dirty="0">
                <a:solidFill>
                  <a:srgbClr val="0F0F0E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讓它走下去</a:t>
            </a:r>
            <a:endParaRPr lang="en-US" sz="2000" dirty="0"/>
          </a:p>
        </p:txBody>
      </p:sp>
      <p:sp>
        <p:nvSpPr>
          <p:cNvPr id="36" name="Text 33"/>
          <p:cNvSpPr/>
          <p:nvPr/>
        </p:nvSpPr>
        <p:spPr>
          <a:xfrm>
            <a:off x="4773513" y="5613412"/>
            <a:ext cx="1146423" cy="257175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marL="0" indent="0" algn="l">
              <a:buNone/>
            </a:pPr>
            <a:r>
              <a:rPr lang="en-US" sz="1350" i="1" dirty="0">
                <a:solidFill>
                  <a:srgbClr val="8A8782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Make It Yours</a:t>
            </a:r>
            <a:endParaRPr lang="en-US" sz="1350" dirty="0"/>
          </a:p>
        </p:txBody>
      </p:sp>
      <p:sp>
        <p:nvSpPr>
          <p:cNvPr id="38" name="Text 35"/>
          <p:cNvSpPr/>
          <p:nvPr/>
        </p:nvSpPr>
        <p:spPr>
          <a:xfrm>
            <a:off x="17032188" y="5670562"/>
            <a:ext cx="284262" cy="19050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20000"/>
          </a:bodyPr>
          <a:lstStyle/>
          <a:p>
            <a:pPr marL="0" indent="0" algn="l">
              <a:buNone/>
            </a:pPr>
            <a:r>
              <a:rPr lang="en-US" sz="1050" kern="0" spc="189" dirty="0">
                <a:solidFill>
                  <a:srgbClr val="0F0F0E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18</a:t>
            </a:r>
            <a:endParaRPr lang="en-US" sz="105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5F2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7750" y="615805"/>
            <a:ext cx="1221135" cy="28575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2402235" y="692005"/>
            <a:ext cx="9525" cy="133350"/>
          </a:xfrm>
          <a:prstGeom prst="rect">
            <a:avLst/>
          </a:prstGeom>
          <a:solidFill>
            <a:srgbClr val="C9C5BA"/>
          </a:solidFill>
          <a:ln/>
        </p:spPr>
        <p:txBody>
          <a:bodyPr/>
          <a:lstStyle/>
          <a:p>
            <a:endParaRPr lang="zh-TW" altLang="en-US"/>
          </a:p>
        </p:txBody>
      </p:sp>
      <p:sp>
        <p:nvSpPr>
          <p:cNvPr id="4" name="Text 1"/>
          <p:cNvSpPr/>
          <p:nvPr/>
        </p:nvSpPr>
        <p:spPr>
          <a:xfrm>
            <a:off x="2545110" y="692005"/>
            <a:ext cx="1201192" cy="17145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10000"/>
          </a:bodyPr>
          <a:lstStyle/>
          <a:p>
            <a:pPr marL="0" indent="0" algn="l">
              <a:buNone/>
            </a:pPr>
            <a:r>
              <a:rPr lang="en-US" sz="900" kern="0" spc="198" dirty="0">
                <a:solidFill>
                  <a:srgbClr val="8A8782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YES CERAMICS</a:t>
            </a:r>
            <a:endParaRPr lang="en-US" sz="900" dirty="0"/>
          </a:p>
        </p:txBody>
      </p:sp>
      <p:sp>
        <p:nvSpPr>
          <p:cNvPr id="5" name="Text 2"/>
          <p:cNvSpPr/>
          <p:nvPr/>
        </p:nvSpPr>
        <p:spPr>
          <a:xfrm>
            <a:off x="15887849" y="687242"/>
            <a:ext cx="1428601" cy="180975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10000"/>
          </a:bodyPr>
          <a:lstStyle/>
          <a:p>
            <a:pPr marL="0" indent="0" algn="l">
              <a:buNone/>
            </a:pPr>
            <a:r>
              <a:rPr lang="en-US" sz="975" kern="0" spc="176" dirty="0">
                <a:solidFill>
                  <a:srgbClr val="8A8782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CHAPTER MARKER</a:t>
            </a:r>
            <a:endParaRPr lang="en-US" sz="975" dirty="0"/>
          </a:p>
        </p:txBody>
      </p:sp>
      <p:sp>
        <p:nvSpPr>
          <p:cNvPr id="6" name="Text 3"/>
          <p:cNvSpPr/>
          <p:nvPr/>
        </p:nvSpPr>
        <p:spPr>
          <a:xfrm>
            <a:off x="1047750" y="1195679"/>
            <a:ext cx="3620167" cy="807720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marL="0" indent="0" algn="l">
              <a:lnSpc>
                <a:spcPct val="90000"/>
              </a:lnSpc>
              <a:buNone/>
            </a:pPr>
            <a:r>
              <a:rPr lang="en-US" sz="15000" i="1" kern="0" spc="-600" dirty="0">
                <a:solidFill>
                  <a:srgbClr val="8A8782">
                    <a:alpha val="91000"/>
                  </a:srgbClr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I</a:t>
            </a:r>
            <a:endParaRPr lang="en-US" sz="15000" dirty="0"/>
          </a:p>
        </p:txBody>
      </p:sp>
      <p:sp>
        <p:nvSpPr>
          <p:cNvPr id="7" name="Text 4"/>
          <p:cNvSpPr/>
          <p:nvPr/>
        </p:nvSpPr>
        <p:spPr>
          <a:xfrm>
            <a:off x="5133975" y="1210909"/>
            <a:ext cx="12469463" cy="180975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ctr">
            <a:normAutofit fontScale="92500" lnSpcReduction="10000"/>
          </a:bodyPr>
          <a:lstStyle/>
          <a:p>
            <a:pPr marL="0" indent="0" algn="l">
              <a:buNone/>
            </a:pPr>
            <a:r>
              <a:rPr lang="en-US" sz="975" kern="0" spc="273" dirty="0">
                <a:solidFill>
                  <a:srgbClr val="1F7A7C">
                    <a:alpha val="83000"/>
                  </a:srgbClr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CHAPTER ONE</a:t>
            </a:r>
            <a:endParaRPr lang="en-US" sz="975" dirty="0"/>
          </a:p>
        </p:txBody>
      </p:sp>
      <p:sp>
        <p:nvSpPr>
          <p:cNvPr id="8" name="Text 5"/>
          <p:cNvSpPr/>
          <p:nvPr/>
        </p:nvSpPr>
        <p:spPr>
          <a:xfrm>
            <a:off x="5133975" y="1582384"/>
            <a:ext cx="12469463" cy="1518196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20000"/>
          </a:bodyPr>
          <a:lstStyle/>
          <a:p>
            <a:pPr marL="0" indent="0" algn="l">
              <a:lnSpc>
                <a:spcPct val="105000"/>
              </a:lnSpc>
              <a:buNone/>
            </a:pPr>
            <a:r>
              <a:rPr lang="en-US" sz="11100" kern="0" spc="222" dirty="0" err="1">
                <a:solidFill>
                  <a:srgbClr val="0F0F0E">
                    <a:alpha val="83000"/>
                  </a:srgbClr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為什麼</a:t>
            </a:r>
            <a:r>
              <a:rPr lang="zh-TW" altLang="en-US" sz="11100" kern="0" spc="222" dirty="0">
                <a:solidFill>
                  <a:srgbClr val="0F0F0E">
                    <a:alpha val="83000"/>
                  </a:srgbClr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先從</a:t>
            </a:r>
            <a:r>
              <a:rPr lang="en-US" sz="11100" kern="0" spc="222" dirty="0" err="1">
                <a:solidFill>
                  <a:srgbClr val="0F0F0E">
                    <a:alpha val="83000"/>
                  </a:srgbClr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知識</a:t>
            </a:r>
            <a:r>
              <a:rPr lang="zh-TW" altLang="en-US" sz="11100" kern="0" spc="222" dirty="0">
                <a:solidFill>
                  <a:srgbClr val="0F0F0E">
                    <a:alpha val="83000"/>
                  </a:srgbClr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開始</a:t>
            </a:r>
            <a:endParaRPr lang="en-US" sz="11100" dirty="0"/>
          </a:p>
        </p:txBody>
      </p:sp>
      <p:sp>
        <p:nvSpPr>
          <p:cNvPr id="9" name="Text 6"/>
          <p:cNvSpPr/>
          <p:nvPr/>
        </p:nvSpPr>
        <p:spPr>
          <a:xfrm>
            <a:off x="5133975" y="3323504"/>
            <a:ext cx="12469463" cy="603796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20000"/>
          </a:bodyPr>
          <a:lstStyle/>
          <a:p>
            <a:pPr marL="0" indent="0" algn="l">
              <a:lnSpc>
                <a:spcPct val="110000"/>
              </a:lnSpc>
              <a:buNone/>
            </a:pPr>
            <a:r>
              <a:rPr lang="en-US" sz="4050" i="1" kern="0" spc="-40" dirty="0">
                <a:latin typeface="Georgia" pitchFamily="34" charset="0"/>
                <a:ea typeface="Georgia" pitchFamily="34" charset="-122"/>
                <a:cs typeface="Georgia" pitchFamily="34" charset="-120"/>
              </a:rPr>
              <a:t>Knowledge is the Company</a:t>
            </a:r>
            <a:endParaRPr lang="en-US" sz="4050" dirty="0"/>
          </a:p>
        </p:txBody>
      </p:sp>
      <p:sp>
        <p:nvSpPr>
          <p:cNvPr id="10" name="Text 7"/>
          <p:cNvSpPr/>
          <p:nvPr/>
        </p:nvSpPr>
        <p:spPr>
          <a:xfrm>
            <a:off x="5133975" y="4319449"/>
            <a:ext cx="7456170" cy="81528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20000"/>
          </a:bodyPr>
          <a:lstStyle/>
          <a:p>
            <a:pPr marL="0" indent="0" algn="l">
              <a:lnSpc>
                <a:spcPct val="170000"/>
              </a:lnSpc>
              <a:buNone/>
            </a:pPr>
            <a:r>
              <a:rPr lang="en-US" sz="1800" dirty="0">
                <a:latin typeface="Arial" pitchFamily="34" charset="0"/>
                <a:ea typeface="Arial" pitchFamily="34" charset="-122"/>
                <a:cs typeface="Arial" pitchFamily="34" charset="-120"/>
              </a:rPr>
              <a:t>公司最重要的就是知識——怎麼收集、組織、查詢、傳遞，是公司能不能長大、能不能傳承的核心問題。</a:t>
            </a:r>
            <a:endParaRPr lang="en-US" sz="1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5F2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7750" y="617417"/>
            <a:ext cx="1221135" cy="28575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2402235" y="693617"/>
            <a:ext cx="9525" cy="133350"/>
          </a:xfrm>
          <a:prstGeom prst="rect">
            <a:avLst/>
          </a:prstGeom>
          <a:solidFill>
            <a:srgbClr val="C9C5BA"/>
          </a:solidFill>
          <a:ln/>
        </p:spPr>
        <p:txBody>
          <a:bodyPr/>
          <a:lstStyle/>
          <a:p>
            <a:endParaRPr lang="zh-TW" altLang="en-US"/>
          </a:p>
        </p:txBody>
      </p:sp>
      <p:sp>
        <p:nvSpPr>
          <p:cNvPr id="4" name="Text 1"/>
          <p:cNvSpPr/>
          <p:nvPr/>
        </p:nvSpPr>
        <p:spPr>
          <a:xfrm>
            <a:off x="2545110" y="693617"/>
            <a:ext cx="1201192" cy="17145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10000"/>
          </a:bodyPr>
          <a:lstStyle/>
          <a:p>
            <a:pPr marL="0" indent="0" algn="l">
              <a:buNone/>
            </a:pPr>
            <a:r>
              <a:rPr lang="en-US" sz="900" kern="0" spc="198" dirty="0">
                <a:solidFill>
                  <a:srgbClr val="8A8782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YES CERAMICS</a:t>
            </a:r>
            <a:endParaRPr lang="en-US" sz="900" dirty="0"/>
          </a:p>
        </p:txBody>
      </p:sp>
      <p:sp>
        <p:nvSpPr>
          <p:cNvPr id="5" name="Text 2"/>
          <p:cNvSpPr/>
          <p:nvPr/>
        </p:nvSpPr>
        <p:spPr>
          <a:xfrm>
            <a:off x="16370796" y="688854"/>
            <a:ext cx="945654" cy="180975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10000"/>
          </a:bodyPr>
          <a:lstStyle/>
          <a:p>
            <a:pPr marL="0" indent="0" algn="l">
              <a:buNone/>
            </a:pPr>
            <a:r>
              <a:rPr lang="en-US" sz="975" kern="0" spc="176" dirty="0">
                <a:solidFill>
                  <a:srgbClr val="8A8782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I — ABOUT</a:t>
            </a:r>
            <a:endParaRPr lang="en-US" sz="975" dirty="0"/>
          </a:p>
        </p:txBody>
      </p:sp>
      <p:sp>
        <p:nvSpPr>
          <p:cNvPr id="6" name="Text 3"/>
          <p:cNvSpPr/>
          <p:nvPr/>
        </p:nvSpPr>
        <p:spPr>
          <a:xfrm>
            <a:off x="1047750" y="970284"/>
            <a:ext cx="1784003" cy="180975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ctr">
            <a:normAutofit fontScale="92500" lnSpcReduction="10000"/>
          </a:bodyPr>
          <a:lstStyle/>
          <a:p>
            <a:pPr marL="0" indent="0" algn="l">
              <a:buNone/>
            </a:pPr>
            <a:r>
              <a:rPr lang="en-US" sz="975" kern="0" spc="273" dirty="0">
                <a:solidFill>
                  <a:srgbClr val="1F7A7C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SECTION · 01</a:t>
            </a:r>
            <a:endParaRPr lang="en-US" sz="975" dirty="0"/>
          </a:p>
        </p:txBody>
      </p:sp>
      <p:sp>
        <p:nvSpPr>
          <p:cNvPr id="7" name="Text 4"/>
          <p:cNvSpPr/>
          <p:nvPr/>
        </p:nvSpPr>
        <p:spPr>
          <a:xfrm>
            <a:off x="1047750" y="1341759"/>
            <a:ext cx="14378574" cy="83820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20000"/>
          </a:bodyPr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6300" i="1" kern="0" spc="-126" dirty="0">
                <a:solidFill>
                  <a:srgbClr val="0F0F0E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Knowledge is the company.</a:t>
            </a:r>
            <a:endParaRPr lang="en-US" sz="6300" dirty="0"/>
          </a:p>
        </p:txBody>
      </p:sp>
      <p:sp>
        <p:nvSpPr>
          <p:cNvPr id="8" name="Text 5"/>
          <p:cNvSpPr/>
          <p:nvPr/>
        </p:nvSpPr>
        <p:spPr>
          <a:xfrm>
            <a:off x="15312330" y="1722759"/>
            <a:ext cx="1927920" cy="45720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marL="0" indent="0" algn="r">
              <a:buNone/>
            </a:pPr>
            <a:r>
              <a:rPr lang="en-US" sz="2250" kern="0" spc="180" dirty="0">
                <a:solidFill>
                  <a:srgbClr val="8A8782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為什麼是知識</a:t>
            </a:r>
            <a:endParaRPr lang="en-US" sz="2250" dirty="0"/>
          </a:p>
        </p:txBody>
      </p:sp>
      <p:sp>
        <p:nvSpPr>
          <p:cNvPr id="9" name="Text 6"/>
          <p:cNvSpPr/>
          <p:nvPr/>
        </p:nvSpPr>
        <p:spPr>
          <a:xfrm>
            <a:off x="1047750" y="2769946"/>
            <a:ext cx="9225324" cy="95250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10000"/>
          </a:bodyPr>
          <a:lstStyle/>
          <a:p>
            <a:pPr marL="0" indent="0" algn="l">
              <a:lnSpc>
                <a:spcPct val="155000"/>
              </a:lnSpc>
              <a:buNone/>
            </a:pPr>
            <a:r>
              <a:rPr lang="en-US" sz="2250" kern="0" spc="68" dirty="0">
                <a:solidFill>
                  <a:srgbClr val="0F0F0E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「我一直覺得，</a:t>
            </a:r>
            <a:r>
              <a:rPr lang="en-US" sz="2250" i="1" kern="0" spc="68" dirty="0">
                <a:solidFill>
                  <a:srgbClr val="1F7A7C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公司最重要的就是知識。 </a:t>
            </a:r>
            <a:r>
              <a:rPr lang="en-US" sz="2250" kern="0" spc="68" dirty="0">
                <a:solidFill>
                  <a:srgbClr val="0F0F0E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」知識的收集、脈絡、權限管理，就是公司能不能長大的關鍵。</a:t>
            </a:r>
            <a:endParaRPr lang="en-US" sz="2250" dirty="0"/>
          </a:p>
        </p:txBody>
      </p:sp>
      <p:sp>
        <p:nvSpPr>
          <p:cNvPr id="10" name="Text 7"/>
          <p:cNvSpPr/>
          <p:nvPr/>
        </p:nvSpPr>
        <p:spPr>
          <a:xfrm>
            <a:off x="1047750" y="3970097"/>
            <a:ext cx="9225324" cy="1015008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20000"/>
          </a:bodyPr>
          <a:lstStyle/>
          <a:p>
            <a:pPr marL="0" indent="0" algn="l">
              <a:lnSpc>
                <a:spcPct val="180000"/>
              </a:lnSpc>
              <a:buNone/>
            </a:pPr>
            <a:r>
              <a:rPr lang="en-US" sz="1425" kern="0" spc="29" dirty="0">
                <a:solidFill>
                  <a:srgbClr val="2C2A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傳統產業裡永遠只有老闆知道哪家廠商擅長什麼。比如油漆分塗料、藝術漆、水性漆、油性漆、防水，每個工班擅長不一樣。case 進來要快速判斷「問誰、誰沒空又問誰」——這些東西沒辦法被擷取下來，所以業務一出事就問老闆。老闆變成知識瓶頸。</a:t>
            </a:r>
            <a:endParaRPr lang="en-US" sz="1425" dirty="0"/>
          </a:p>
        </p:txBody>
      </p:sp>
      <p:sp>
        <p:nvSpPr>
          <p:cNvPr id="11" name="Shape 8"/>
          <p:cNvSpPr/>
          <p:nvPr/>
        </p:nvSpPr>
        <p:spPr>
          <a:xfrm>
            <a:off x="10842575" y="3058246"/>
            <a:ext cx="6397526" cy="9525"/>
          </a:xfrm>
          <a:prstGeom prst="rect">
            <a:avLst/>
          </a:prstGeom>
          <a:solidFill>
            <a:srgbClr val="0F0F0E"/>
          </a:solidFill>
          <a:ln/>
        </p:spPr>
        <p:txBody>
          <a:bodyPr/>
          <a:lstStyle/>
          <a:p>
            <a:endParaRPr lang="zh-TW" altLang="en-US"/>
          </a:p>
        </p:txBody>
      </p:sp>
      <p:sp>
        <p:nvSpPr>
          <p:cNvPr id="12" name="Text 9"/>
          <p:cNvSpPr/>
          <p:nvPr/>
        </p:nvSpPr>
        <p:spPr>
          <a:xfrm>
            <a:off x="10842575" y="2810596"/>
            <a:ext cx="6589452" cy="15240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85000" lnSpcReduction="10000"/>
          </a:bodyPr>
          <a:lstStyle/>
          <a:p>
            <a:pPr marL="0" indent="0" algn="l">
              <a:buNone/>
            </a:pPr>
            <a:r>
              <a:rPr lang="en-US" sz="825" kern="0" spc="231" dirty="0">
                <a:solidFill>
                  <a:srgbClr val="1F7A7C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QUICK FACTS</a:t>
            </a:r>
            <a:endParaRPr lang="en-US" sz="825" dirty="0"/>
          </a:p>
        </p:txBody>
      </p:sp>
      <p:sp>
        <p:nvSpPr>
          <p:cNvPr id="13" name="Shape 10"/>
          <p:cNvSpPr/>
          <p:nvPr/>
        </p:nvSpPr>
        <p:spPr>
          <a:xfrm>
            <a:off x="10842575" y="4048846"/>
            <a:ext cx="6397526" cy="9525"/>
          </a:xfrm>
          <a:prstGeom prst="rect">
            <a:avLst/>
          </a:prstGeom>
          <a:solidFill>
            <a:srgbClr val="C9C5BA"/>
          </a:solidFill>
          <a:ln/>
        </p:spPr>
        <p:txBody>
          <a:bodyPr/>
          <a:lstStyle/>
          <a:p>
            <a:endParaRPr lang="zh-TW" altLang="en-US"/>
          </a:p>
        </p:txBody>
      </p:sp>
      <p:sp>
        <p:nvSpPr>
          <p:cNvPr id="14" name="Text 11"/>
          <p:cNvSpPr/>
          <p:nvPr/>
        </p:nvSpPr>
        <p:spPr>
          <a:xfrm>
            <a:off x="10842575" y="3343996"/>
            <a:ext cx="432941" cy="57150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marL="0" indent="0" algn="l">
              <a:lnSpc>
                <a:spcPct val="150000"/>
              </a:lnSpc>
              <a:buNone/>
            </a:pPr>
            <a:r>
              <a:rPr lang="en-US" sz="900" kern="0" spc="162" dirty="0">
                <a:solidFill>
                  <a:srgbClr val="8A8782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ROLE</a:t>
            </a:r>
            <a:endParaRPr lang="en-US" sz="900" dirty="0"/>
          </a:p>
        </p:txBody>
      </p:sp>
      <p:sp>
        <p:nvSpPr>
          <p:cNvPr id="15" name="Text 12"/>
          <p:cNvSpPr/>
          <p:nvPr/>
        </p:nvSpPr>
        <p:spPr>
          <a:xfrm>
            <a:off x="11931234" y="3315421"/>
            <a:ext cx="6025793" cy="32385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10000"/>
          </a:bodyPr>
          <a:lstStyle/>
          <a:p>
            <a:pPr marL="0" indent="0" algn="l">
              <a:lnSpc>
                <a:spcPct val="150000"/>
              </a:lnSpc>
              <a:buNone/>
            </a:pPr>
            <a:r>
              <a:rPr lang="en-US" sz="1500" kern="0" spc="60" dirty="0">
                <a:solidFill>
                  <a:srgbClr val="0F0F0E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The Boss</a:t>
            </a:r>
            <a:endParaRPr lang="en-US" sz="1500" dirty="0"/>
          </a:p>
        </p:txBody>
      </p:sp>
      <p:sp>
        <p:nvSpPr>
          <p:cNvPr id="16" name="Text 13"/>
          <p:cNvSpPr/>
          <p:nvPr/>
        </p:nvSpPr>
        <p:spPr>
          <a:xfrm>
            <a:off x="11931234" y="3620221"/>
            <a:ext cx="1962150" cy="28575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0" indent="0" algn="l">
              <a:lnSpc>
                <a:spcPct val="150000"/>
              </a:lnSpc>
              <a:buNone/>
            </a:pPr>
            <a:r>
              <a:rPr lang="en-US" sz="1350" dirty="0">
                <a:solidFill>
                  <a:srgbClr val="2C2A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老闆＝唯一知道答案的人</a:t>
            </a:r>
            <a:endParaRPr lang="en-US" sz="1350" dirty="0"/>
          </a:p>
        </p:txBody>
      </p:sp>
      <p:sp>
        <p:nvSpPr>
          <p:cNvPr id="17" name="Shape 14"/>
          <p:cNvSpPr/>
          <p:nvPr/>
        </p:nvSpPr>
        <p:spPr>
          <a:xfrm>
            <a:off x="10842575" y="4963246"/>
            <a:ext cx="6397526" cy="9525"/>
          </a:xfrm>
          <a:prstGeom prst="rect">
            <a:avLst/>
          </a:prstGeom>
          <a:solidFill>
            <a:srgbClr val="C9C5BA"/>
          </a:solidFill>
          <a:ln/>
        </p:spPr>
        <p:txBody>
          <a:bodyPr/>
          <a:lstStyle/>
          <a:p>
            <a:endParaRPr lang="zh-TW" altLang="en-US"/>
          </a:p>
        </p:txBody>
      </p:sp>
      <p:sp>
        <p:nvSpPr>
          <p:cNvPr id="18" name="Text 15"/>
          <p:cNvSpPr/>
          <p:nvPr/>
        </p:nvSpPr>
        <p:spPr>
          <a:xfrm>
            <a:off x="10842575" y="4258396"/>
            <a:ext cx="700385" cy="57150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marL="0" indent="0" algn="l">
              <a:lnSpc>
                <a:spcPct val="150000"/>
              </a:lnSpc>
              <a:buNone/>
            </a:pPr>
            <a:r>
              <a:rPr lang="en-US" sz="900" kern="0" spc="162" dirty="0">
                <a:solidFill>
                  <a:srgbClr val="8A8782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BREADTH</a:t>
            </a:r>
            <a:endParaRPr lang="en-US" sz="900" dirty="0"/>
          </a:p>
        </p:txBody>
      </p:sp>
      <p:sp>
        <p:nvSpPr>
          <p:cNvPr id="19" name="Text 16"/>
          <p:cNvSpPr/>
          <p:nvPr/>
        </p:nvSpPr>
        <p:spPr>
          <a:xfrm>
            <a:off x="11931234" y="4229821"/>
            <a:ext cx="5750326" cy="32385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10000"/>
          </a:bodyPr>
          <a:lstStyle/>
          <a:p>
            <a:pPr marL="0" indent="0" algn="l">
              <a:lnSpc>
                <a:spcPct val="150000"/>
              </a:lnSpc>
              <a:buNone/>
            </a:pPr>
            <a:r>
              <a:rPr lang="en-US" sz="1500" kern="0" spc="60" dirty="0">
                <a:solidFill>
                  <a:srgbClr val="0F0F0E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Multi-Domain</a:t>
            </a:r>
            <a:endParaRPr lang="en-US" sz="1500" dirty="0"/>
          </a:p>
        </p:txBody>
      </p:sp>
      <p:sp>
        <p:nvSpPr>
          <p:cNvPr id="20" name="Text 17"/>
          <p:cNvSpPr/>
          <p:nvPr/>
        </p:nvSpPr>
        <p:spPr>
          <a:xfrm>
            <a:off x="11931234" y="4534621"/>
            <a:ext cx="2361009" cy="28575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0" indent="0" algn="l">
              <a:lnSpc>
                <a:spcPct val="150000"/>
              </a:lnSpc>
              <a:buNone/>
            </a:pPr>
            <a:r>
              <a:rPr lang="en-US" sz="1350" dirty="0">
                <a:solidFill>
                  <a:srgbClr val="2C2A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經管 · 人資 · 廠商 · 工班…</a:t>
            </a:r>
            <a:endParaRPr lang="en-US" sz="1350" dirty="0"/>
          </a:p>
        </p:txBody>
      </p:sp>
      <p:sp>
        <p:nvSpPr>
          <p:cNvPr id="21" name="Shape 18"/>
          <p:cNvSpPr/>
          <p:nvPr/>
        </p:nvSpPr>
        <p:spPr>
          <a:xfrm>
            <a:off x="10842575" y="5877646"/>
            <a:ext cx="6397526" cy="9525"/>
          </a:xfrm>
          <a:prstGeom prst="rect">
            <a:avLst/>
          </a:prstGeom>
          <a:solidFill>
            <a:srgbClr val="C9C5BA"/>
          </a:solidFill>
          <a:ln/>
        </p:spPr>
        <p:txBody>
          <a:bodyPr/>
          <a:lstStyle/>
          <a:p>
            <a:endParaRPr lang="zh-TW" altLang="en-US"/>
          </a:p>
        </p:txBody>
      </p:sp>
      <p:sp>
        <p:nvSpPr>
          <p:cNvPr id="22" name="Text 19"/>
          <p:cNvSpPr/>
          <p:nvPr/>
        </p:nvSpPr>
        <p:spPr>
          <a:xfrm>
            <a:off x="10842575" y="5172796"/>
            <a:ext cx="522089" cy="57150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marL="0" indent="0" algn="l">
              <a:lnSpc>
                <a:spcPct val="150000"/>
              </a:lnSpc>
              <a:buNone/>
            </a:pPr>
            <a:r>
              <a:rPr lang="en-US" sz="900" kern="0" spc="162" dirty="0">
                <a:solidFill>
                  <a:srgbClr val="8A8782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DEPTH</a:t>
            </a:r>
            <a:endParaRPr lang="en-US" sz="900" dirty="0"/>
          </a:p>
        </p:txBody>
      </p:sp>
      <p:sp>
        <p:nvSpPr>
          <p:cNvPr id="23" name="Text 20"/>
          <p:cNvSpPr/>
          <p:nvPr/>
        </p:nvSpPr>
        <p:spPr>
          <a:xfrm>
            <a:off x="11931234" y="5144221"/>
            <a:ext cx="5933971" cy="32385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10000"/>
          </a:bodyPr>
          <a:lstStyle/>
          <a:p>
            <a:pPr marL="0" indent="0" algn="l">
              <a:lnSpc>
                <a:spcPct val="150000"/>
              </a:lnSpc>
              <a:buNone/>
            </a:pPr>
            <a:r>
              <a:rPr lang="en-US" sz="1500" kern="0" spc="60" dirty="0">
                <a:solidFill>
                  <a:srgbClr val="0F0F0E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Hidden Logic</a:t>
            </a:r>
            <a:endParaRPr lang="en-US" sz="1500" dirty="0"/>
          </a:p>
        </p:txBody>
      </p:sp>
      <p:sp>
        <p:nvSpPr>
          <p:cNvPr id="24" name="Text 21"/>
          <p:cNvSpPr/>
          <p:nvPr/>
        </p:nvSpPr>
        <p:spPr>
          <a:xfrm>
            <a:off x="11931234" y="5449021"/>
            <a:ext cx="1790700" cy="28575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0" indent="0" algn="l">
              <a:lnSpc>
                <a:spcPct val="150000"/>
              </a:lnSpc>
              <a:buNone/>
            </a:pPr>
            <a:r>
              <a:rPr lang="en-US" sz="1350" dirty="0">
                <a:solidFill>
                  <a:srgbClr val="2C2A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報價、搭配、判斷邏輯</a:t>
            </a:r>
            <a:endParaRPr lang="en-US" sz="1350" dirty="0"/>
          </a:p>
        </p:txBody>
      </p:sp>
      <p:sp>
        <p:nvSpPr>
          <p:cNvPr id="25" name="Shape 22"/>
          <p:cNvSpPr/>
          <p:nvPr/>
        </p:nvSpPr>
        <p:spPr>
          <a:xfrm>
            <a:off x="10842575" y="6792046"/>
            <a:ext cx="6397526" cy="9525"/>
          </a:xfrm>
          <a:prstGeom prst="rect">
            <a:avLst/>
          </a:prstGeom>
          <a:solidFill>
            <a:srgbClr val="C9C5BA"/>
          </a:solidFill>
          <a:ln/>
        </p:spPr>
        <p:txBody>
          <a:bodyPr/>
          <a:lstStyle/>
          <a:p>
            <a:endParaRPr lang="zh-TW" altLang="en-US"/>
          </a:p>
        </p:txBody>
      </p:sp>
      <p:sp>
        <p:nvSpPr>
          <p:cNvPr id="26" name="Text 23"/>
          <p:cNvSpPr/>
          <p:nvPr/>
        </p:nvSpPr>
        <p:spPr>
          <a:xfrm>
            <a:off x="10842575" y="6087196"/>
            <a:ext cx="432941" cy="57150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marL="0" indent="0" algn="l">
              <a:lnSpc>
                <a:spcPct val="150000"/>
              </a:lnSpc>
              <a:buNone/>
            </a:pPr>
            <a:r>
              <a:rPr lang="en-US" sz="900" kern="0" spc="162" dirty="0">
                <a:solidFill>
                  <a:srgbClr val="8A8782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COST</a:t>
            </a:r>
            <a:endParaRPr lang="en-US" sz="900" dirty="0"/>
          </a:p>
        </p:txBody>
      </p:sp>
      <p:sp>
        <p:nvSpPr>
          <p:cNvPr id="27" name="Text 24"/>
          <p:cNvSpPr/>
          <p:nvPr/>
        </p:nvSpPr>
        <p:spPr>
          <a:xfrm>
            <a:off x="11931234" y="6058621"/>
            <a:ext cx="6025793" cy="32385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10000"/>
          </a:bodyPr>
          <a:lstStyle/>
          <a:p>
            <a:pPr marL="0" indent="0" algn="l">
              <a:lnSpc>
                <a:spcPct val="150000"/>
              </a:lnSpc>
              <a:buNone/>
            </a:pPr>
            <a:r>
              <a:rPr lang="en-US" sz="1500" kern="0" spc="60" dirty="0">
                <a:solidFill>
                  <a:srgbClr val="0F0F0E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Bottleneck</a:t>
            </a:r>
            <a:endParaRPr lang="en-US" sz="1500" dirty="0"/>
          </a:p>
        </p:txBody>
      </p:sp>
      <p:sp>
        <p:nvSpPr>
          <p:cNvPr id="28" name="Text 25"/>
          <p:cNvSpPr/>
          <p:nvPr/>
        </p:nvSpPr>
        <p:spPr>
          <a:xfrm>
            <a:off x="11931234" y="6363421"/>
            <a:ext cx="1276350" cy="28575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0" indent="0" algn="l">
              <a:lnSpc>
                <a:spcPct val="150000"/>
              </a:lnSpc>
              <a:buNone/>
            </a:pPr>
            <a:r>
              <a:rPr lang="en-US" sz="1350" dirty="0">
                <a:solidFill>
                  <a:srgbClr val="2C2A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一出事就問老闆</a:t>
            </a:r>
            <a:endParaRPr lang="en-US" sz="1350" dirty="0"/>
          </a:p>
        </p:txBody>
      </p:sp>
      <p:sp>
        <p:nvSpPr>
          <p:cNvPr id="29" name="Shape 26"/>
          <p:cNvSpPr/>
          <p:nvPr/>
        </p:nvSpPr>
        <p:spPr>
          <a:xfrm>
            <a:off x="10842575" y="7706446"/>
            <a:ext cx="6397526" cy="9525"/>
          </a:xfrm>
          <a:prstGeom prst="rect">
            <a:avLst/>
          </a:prstGeom>
          <a:solidFill>
            <a:srgbClr val="C9C5BA"/>
          </a:solidFill>
          <a:ln/>
        </p:spPr>
        <p:txBody>
          <a:bodyPr/>
          <a:lstStyle/>
          <a:p>
            <a:endParaRPr lang="zh-TW" altLang="en-US"/>
          </a:p>
        </p:txBody>
      </p:sp>
      <p:sp>
        <p:nvSpPr>
          <p:cNvPr id="30" name="Text 27"/>
          <p:cNvSpPr/>
          <p:nvPr/>
        </p:nvSpPr>
        <p:spPr>
          <a:xfrm>
            <a:off x="10842575" y="7001596"/>
            <a:ext cx="611237" cy="57150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marL="0" indent="0" algn="l">
              <a:lnSpc>
                <a:spcPct val="150000"/>
              </a:lnSpc>
              <a:buNone/>
            </a:pPr>
            <a:r>
              <a:rPr lang="en-US" sz="900" kern="0" spc="162" dirty="0">
                <a:solidFill>
                  <a:srgbClr val="8A8782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ANSWER</a:t>
            </a:r>
            <a:endParaRPr lang="en-US" sz="900" dirty="0"/>
          </a:p>
        </p:txBody>
      </p:sp>
      <p:sp>
        <p:nvSpPr>
          <p:cNvPr id="31" name="Text 28"/>
          <p:cNvSpPr/>
          <p:nvPr/>
        </p:nvSpPr>
        <p:spPr>
          <a:xfrm>
            <a:off x="11931234" y="6973021"/>
            <a:ext cx="5842148" cy="32385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10000"/>
          </a:bodyPr>
          <a:lstStyle/>
          <a:p>
            <a:pPr marL="0" indent="0" algn="l">
              <a:lnSpc>
                <a:spcPct val="150000"/>
              </a:lnSpc>
              <a:buNone/>
            </a:pPr>
            <a:r>
              <a:rPr lang="en-US" sz="1500" kern="0" spc="60" dirty="0">
                <a:solidFill>
                  <a:srgbClr val="0F0F0E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LLM-Powered KB</a:t>
            </a:r>
            <a:endParaRPr lang="en-US" sz="1500" dirty="0"/>
          </a:p>
        </p:txBody>
      </p:sp>
      <p:sp>
        <p:nvSpPr>
          <p:cNvPr id="32" name="Text 29"/>
          <p:cNvSpPr/>
          <p:nvPr/>
        </p:nvSpPr>
        <p:spPr>
          <a:xfrm>
            <a:off x="11931234" y="7277821"/>
            <a:ext cx="1790700" cy="28575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0" indent="0" algn="l">
              <a:lnSpc>
                <a:spcPct val="150000"/>
              </a:lnSpc>
              <a:buNone/>
            </a:pPr>
            <a:r>
              <a:rPr lang="en-US" sz="1350" dirty="0">
                <a:solidFill>
                  <a:srgbClr val="2C2A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把腦袋變成可查詢的庫</a:t>
            </a:r>
            <a:endParaRPr lang="en-US" sz="1350" dirty="0"/>
          </a:p>
        </p:txBody>
      </p:sp>
      <p:sp>
        <p:nvSpPr>
          <p:cNvPr id="33" name="Shape 30"/>
          <p:cNvSpPr/>
          <p:nvPr/>
        </p:nvSpPr>
        <p:spPr>
          <a:xfrm>
            <a:off x="1047750" y="9564060"/>
            <a:ext cx="16192500" cy="9525"/>
          </a:xfrm>
          <a:prstGeom prst="rect">
            <a:avLst/>
          </a:prstGeom>
          <a:solidFill>
            <a:srgbClr val="C9C5BA">
              <a:alpha val="11000"/>
            </a:srgbClr>
          </a:solidFill>
          <a:ln/>
        </p:spPr>
        <p:txBody>
          <a:bodyPr/>
          <a:lstStyle/>
          <a:p>
            <a:endParaRPr lang="zh-TW" altLang="en-US"/>
          </a:p>
        </p:txBody>
      </p:sp>
      <p:sp>
        <p:nvSpPr>
          <p:cNvPr id="34" name="Text 31"/>
          <p:cNvSpPr/>
          <p:nvPr/>
        </p:nvSpPr>
        <p:spPr>
          <a:xfrm>
            <a:off x="1047750" y="9773610"/>
            <a:ext cx="2271117" cy="17145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10000"/>
          </a:bodyPr>
          <a:lstStyle/>
          <a:p>
            <a:pPr marL="0" indent="0" algn="l">
              <a:buNone/>
            </a:pPr>
            <a:r>
              <a:rPr lang="en-US" sz="900" kern="0" spc="180" dirty="0">
                <a:solidFill>
                  <a:srgbClr val="8A8782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LLM KNOWLEDGE BASE · WHY</a:t>
            </a:r>
            <a:endParaRPr lang="en-US" sz="900" dirty="0"/>
          </a:p>
        </p:txBody>
      </p:sp>
      <p:sp>
        <p:nvSpPr>
          <p:cNvPr id="35" name="Text 32"/>
          <p:cNvSpPr/>
          <p:nvPr/>
        </p:nvSpPr>
        <p:spPr>
          <a:xfrm>
            <a:off x="16563975" y="9764085"/>
            <a:ext cx="752475" cy="180975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10000"/>
          </a:bodyPr>
          <a:lstStyle/>
          <a:p>
            <a:pPr marL="0" indent="0" algn="l">
              <a:buNone/>
            </a:pPr>
            <a:r>
              <a:rPr lang="en-US" sz="975" kern="0" spc="176" dirty="0">
                <a:solidFill>
                  <a:srgbClr val="0F0F0E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04 / 20</a:t>
            </a:r>
            <a:endParaRPr lang="en-US" sz="975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5F2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7750" y="616567"/>
            <a:ext cx="1221135" cy="28575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2402235" y="692767"/>
            <a:ext cx="9525" cy="133350"/>
          </a:xfrm>
          <a:prstGeom prst="rect">
            <a:avLst/>
          </a:prstGeom>
          <a:solidFill>
            <a:srgbClr val="C9C5BA"/>
          </a:solidFill>
          <a:ln/>
        </p:spPr>
        <p:txBody>
          <a:bodyPr/>
          <a:lstStyle/>
          <a:p>
            <a:endParaRPr lang="zh-TW" altLang="en-US"/>
          </a:p>
        </p:txBody>
      </p:sp>
      <p:sp>
        <p:nvSpPr>
          <p:cNvPr id="4" name="Text 1"/>
          <p:cNvSpPr/>
          <p:nvPr/>
        </p:nvSpPr>
        <p:spPr>
          <a:xfrm>
            <a:off x="2545110" y="692767"/>
            <a:ext cx="1201192" cy="17145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10000"/>
          </a:bodyPr>
          <a:lstStyle/>
          <a:p>
            <a:pPr marL="0" indent="0" algn="l">
              <a:buNone/>
            </a:pPr>
            <a:r>
              <a:rPr lang="en-US" sz="900" kern="0" spc="198" dirty="0">
                <a:solidFill>
                  <a:srgbClr val="8A8782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YES CERAMICS</a:t>
            </a:r>
            <a:endParaRPr lang="en-US" sz="900" dirty="0"/>
          </a:p>
        </p:txBody>
      </p:sp>
      <p:sp>
        <p:nvSpPr>
          <p:cNvPr id="5" name="Text 2"/>
          <p:cNvSpPr/>
          <p:nvPr/>
        </p:nvSpPr>
        <p:spPr>
          <a:xfrm>
            <a:off x="16177617" y="688004"/>
            <a:ext cx="1138833" cy="180975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10000"/>
          </a:bodyPr>
          <a:lstStyle/>
          <a:p>
            <a:pPr marL="0" indent="0" algn="l">
              <a:buNone/>
            </a:pPr>
            <a:r>
              <a:rPr lang="en-US" sz="975" kern="0" spc="176" dirty="0">
                <a:solidFill>
                  <a:srgbClr val="8A8782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V — CLIENTS</a:t>
            </a:r>
            <a:endParaRPr lang="en-US" sz="975" dirty="0"/>
          </a:p>
        </p:txBody>
      </p:sp>
      <p:sp>
        <p:nvSpPr>
          <p:cNvPr id="6" name="Text 3"/>
          <p:cNvSpPr/>
          <p:nvPr/>
        </p:nvSpPr>
        <p:spPr>
          <a:xfrm>
            <a:off x="1047750" y="968592"/>
            <a:ext cx="2002036" cy="180975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ctr">
            <a:normAutofit fontScale="92500" lnSpcReduction="10000"/>
          </a:bodyPr>
          <a:lstStyle/>
          <a:p>
            <a:pPr marL="0" indent="0" algn="l">
              <a:buNone/>
            </a:pPr>
            <a:r>
              <a:rPr lang="en-US" sz="975" kern="0" spc="273" dirty="0">
                <a:solidFill>
                  <a:srgbClr val="1F7A7C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V — BOSS BRAIN</a:t>
            </a:r>
            <a:endParaRPr lang="en-US" sz="975" dirty="0"/>
          </a:p>
        </p:txBody>
      </p:sp>
      <p:sp>
        <p:nvSpPr>
          <p:cNvPr id="7" name="Text 4"/>
          <p:cNvSpPr/>
          <p:nvPr/>
        </p:nvSpPr>
        <p:spPr>
          <a:xfrm>
            <a:off x="1047750" y="1340067"/>
            <a:ext cx="13775519" cy="78105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20000"/>
          </a:bodyPr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5850" i="1" kern="0" spc="-117" dirty="0">
                <a:solidFill>
                  <a:srgbClr val="0F0F0E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Things only the boss knows.</a:t>
            </a:r>
            <a:endParaRPr lang="en-US" sz="5850" dirty="0"/>
          </a:p>
        </p:txBody>
      </p:sp>
      <p:sp>
        <p:nvSpPr>
          <p:cNvPr id="8" name="Text 5"/>
          <p:cNvSpPr/>
          <p:nvPr/>
        </p:nvSpPr>
        <p:spPr>
          <a:xfrm>
            <a:off x="14726841" y="940017"/>
            <a:ext cx="2513409" cy="60960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20000"/>
          </a:bodyPr>
          <a:lstStyle/>
          <a:p>
            <a:pPr marL="0" indent="0" algn="r">
              <a:lnSpc>
                <a:spcPct val="100000"/>
              </a:lnSpc>
              <a:buNone/>
            </a:pPr>
            <a:r>
              <a:rPr lang="en-US" sz="4500" i="1" kern="0" spc="-90" dirty="0">
                <a:solidFill>
                  <a:srgbClr val="0F0F0E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12++</a:t>
            </a:r>
            <a:endParaRPr lang="en-US" sz="4500" dirty="0"/>
          </a:p>
        </p:txBody>
      </p:sp>
      <p:sp>
        <p:nvSpPr>
          <p:cNvPr id="9" name="Text 6"/>
          <p:cNvSpPr/>
          <p:nvPr/>
        </p:nvSpPr>
        <p:spPr>
          <a:xfrm>
            <a:off x="14803041" y="1635342"/>
            <a:ext cx="2513409" cy="180975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 fontScale="70000" lnSpcReduction="20000"/>
          </a:bodyPr>
          <a:lstStyle/>
          <a:p>
            <a:pPr marL="0" indent="0" algn="r">
              <a:lnSpc>
                <a:spcPct val="200000"/>
              </a:lnSpc>
              <a:buNone/>
            </a:pPr>
            <a:r>
              <a:rPr lang="en-US" sz="975" kern="0" spc="215" dirty="0">
                <a:solidFill>
                  <a:srgbClr val="8A8782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TACIT KNOWLEDGE EXAMPLES</a:t>
            </a:r>
            <a:endParaRPr lang="en-US" sz="975" dirty="0"/>
          </a:p>
        </p:txBody>
      </p:sp>
      <p:sp>
        <p:nvSpPr>
          <p:cNvPr id="10" name="Text 7"/>
          <p:cNvSpPr/>
          <p:nvPr/>
        </p:nvSpPr>
        <p:spPr>
          <a:xfrm>
            <a:off x="14904541" y="1882992"/>
            <a:ext cx="2411909" cy="180975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 fontScale="70000" lnSpcReduction="20000"/>
          </a:bodyPr>
          <a:lstStyle/>
          <a:p>
            <a:pPr marL="0" indent="0" algn="r">
              <a:lnSpc>
                <a:spcPct val="200000"/>
              </a:lnSpc>
              <a:buNone/>
            </a:pPr>
            <a:r>
              <a:rPr lang="en-US" sz="975" kern="0" spc="215" dirty="0">
                <a:solidFill>
                  <a:srgbClr val="8A8782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WAITING TO BE EXTRACTED</a:t>
            </a:r>
            <a:endParaRPr lang="en-US" sz="975" dirty="0"/>
          </a:p>
        </p:txBody>
      </p:sp>
      <p:sp>
        <p:nvSpPr>
          <p:cNvPr id="11" name="Shape 8"/>
          <p:cNvSpPr/>
          <p:nvPr/>
        </p:nvSpPr>
        <p:spPr>
          <a:xfrm>
            <a:off x="1047750" y="2581275"/>
            <a:ext cx="16192500" cy="9525"/>
          </a:xfrm>
          <a:prstGeom prst="rect">
            <a:avLst/>
          </a:prstGeom>
          <a:solidFill>
            <a:srgbClr val="C9C5BA"/>
          </a:solidFill>
          <a:ln/>
        </p:spPr>
        <p:txBody>
          <a:bodyPr/>
          <a:lstStyle/>
          <a:p>
            <a:endParaRPr lang="zh-TW" altLang="en-US"/>
          </a:p>
        </p:txBody>
      </p:sp>
      <p:sp>
        <p:nvSpPr>
          <p:cNvPr id="12" name="Shape 9"/>
          <p:cNvSpPr/>
          <p:nvPr/>
        </p:nvSpPr>
        <p:spPr>
          <a:xfrm>
            <a:off x="1047750" y="2581275"/>
            <a:ext cx="9525" cy="6829425"/>
          </a:xfrm>
          <a:prstGeom prst="rect">
            <a:avLst/>
          </a:prstGeom>
          <a:solidFill>
            <a:srgbClr val="C9C5BA"/>
          </a:solidFill>
          <a:ln/>
        </p:spPr>
        <p:txBody>
          <a:bodyPr/>
          <a:lstStyle/>
          <a:p>
            <a:endParaRPr lang="zh-TW" altLang="en-US"/>
          </a:p>
        </p:txBody>
      </p:sp>
      <p:sp>
        <p:nvSpPr>
          <p:cNvPr id="13" name="Shape 10"/>
          <p:cNvSpPr/>
          <p:nvPr/>
        </p:nvSpPr>
        <p:spPr>
          <a:xfrm>
            <a:off x="1057275" y="4887310"/>
            <a:ext cx="4045744" cy="9525"/>
          </a:xfrm>
          <a:prstGeom prst="rect">
            <a:avLst/>
          </a:prstGeom>
          <a:solidFill>
            <a:srgbClr val="C9C5BA">
              <a:alpha val="81000"/>
            </a:srgbClr>
          </a:solidFill>
          <a:ln/>
        </p:spPr>
        <p:txBody>
          <a:bodyPr/>
          <a:lstStyle/>
          <a:p>
            <a:endParaRPr lang="zh-TW" altLang="en-US"/>
          </a:p>
        </p:txBody>
      </p:sp>
      <p:sp>
        <p:nvSpPr>
          <p:cNvPr id="14" name="Shape 11"/>
          <p:cNvSpPr/>
          <p:nvPr/>
        </p:nvSpPr>
        <p:spPr>
          <a:xfrm>
            <a:off x="5093494" y="2623634"/>
            <a:ext cx="9525" cy="2273201"/>
          </a:xfrm>
          <a:prstGeom prst="rect">
            <a:avLst/>
          </a:prstGeom>
          <a:solidFill>
            <a:srgbClr val="C9C5BA">
              <a:alpha val="81000"/>
            </a:srgbClr>
          </a:solidFill>
          <a:ln/>
        </p:spPr>
        <p:txBody>
          <a:bodyPr/>
          <a:lstStyle/>
          <a:p>
            <a:endParaRPr lang="zh-TW" altLang="en-US"/>
          </a:p>
        </p:txBody>
      </p:sp>
      <p:sp>
        <p:nvSpPr>
          <p:cNvPr id="15" name="Text 12"/>
          <p:cNvSpPr/>
          <p:nvPr/>
        </p:nvSpPr>
        <p:spPr>
          <a:xfrm>
            <a:off x="2649289" y="3441147"/>
            <a:ext cx="928241" cy="47625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marL="0" indent="0" algn="l">
              <a:buNone/>
            </a:pPr>
            <a:r>
              <a:rPr lang="en-US" sz="2400" kern="0" spc="432" dirty="0">
                <a:solidFill>
                  <a:srgbClr val="0F0F0E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報 價</a:t>
            </a:r>
            <a:endParaRPr lang="en-US" sz="2400" dirty="0"/>
          </a:p>
        </p:txBody>
      </p:sp>
      <p:sp>
        <p:nvSpPr>
          <p:cNvPr id="16" name="Text 13"/>
          <p:cNvSpPr/>
          <p:nvPr/>
        </p:nvSpPr>
        <p:spPr>
          <a:xfrm>
            <a:off x="2767161" y="3955497"/>
            <a:ext cx="692497" cy="15240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85000" lnSpcReduction="10000"/>
          </a:bodyPr>
          <a:lstStyle/>
          <a:p>
            <a:pPr marL="0" indent="0" algn="l">
              <a:buNone/>
            </a:pPr>
            <a:r>
              <a:rPr lang="en-US" sz="825" kern="0" spc="198" dirty="0">
                <a:solidFill>
                  <a:srgbClr val="8A8782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PRICING</a:t>
            </a:r>
            <a:endParaRPr lang="en-US" sz="825" dirty="0"/>
          </a:p>
        </p:txBody>
      </p:sp>
      <p:sp>
        <p:nvSpPr>
          <p:cNvPr id="17" name="Shape 14"/>
          <p:cNvSpPr/>
          <p:nvPr/>
        </p:nvSpPr>
        <p:spPr>
          <a:xfrm>
            <a:off x="5103019" y="4887310"/>
            <a:ext cx="4045744" cy="9525"/>
          </a:xfrm>
          <a:prstGeom prst="rect">
            <a:avLst/>
          </a:prstGeom>
          <a:solidFill>
            <a:srgbClr val="C9C5BA">
              <a:alpha val="81000"/>
            </a:srgbClr>
          </a:solidFill>
          <a:ln/>
        </p:spPr>
        <p:txBody>
          <a:bodyPr/>
          <a:lstStyle/>
          <a:p>
            <a:endParaRPr lang="zh-TW" altLang="en-US"/>
          </a:p>
        </p:txBody>
      </p:sp>
      <p:sp>
        <p:nvSpPr>
          <p:cNvPr id="18" name="Shape 15"/>
          <p:cNvSpPr/>
          <p:nvPr/>
        </p:nvSpPr>
        <p:spPr>
          <a:xfrm>
            <a:off x="9139238" y="2623634"/>
            <a:ext cx="9525" cy="2273201"/>
          </a:xfrm>
          <a:prstGeom prst="rect">
            <a:avLst/>
          </a:prstGeom>
          <a:solidFill>
            <a:srgbClr val="C9C5BA">
              <a:alpha val="81000"/>
            </a:srgbClr>
          </a:solidFill>
          <a:ln/>
        </p:spPr>
        <p:txBody>
          <a:bodyPr/>
          <a:lstStyle/>
          <a:p>
            <a:endParaRPr lang="zh-TW" altLang="en-US"/>
          </a:p>
        </p:txBody>
      </p:sp>
      <p:sp>
        <p:nvSpPr>
          <p:cNvPr id="19" name="Text 16"/>
          <p:cNvSpPr/>
          <p:nvPr/>
        </p:nvSpPr>
        <p:spPr>
          <a:xfrm>
            <a:off x="6695033" y="3441147"/>
            <a:ext cx="928241" cy="47625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marL="0" indent="0" algn="l">
              <a:buNone/>
            </a:pPr>
            <a:r>
              <a:rPr lang="en-US" sz="2400" kern="0" spc="432" dirty="0">
                <a:solidFill>
                  <a:srgbClr val="0F0F0E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廠 商</a:t>
            </a:r>
            <a:endParaRPr lang="en-US" sz="2400" dirty="0"/>
          </a:p>
        </p:txBody>
      </p:sp>
      <p:sp>
        <p:nvSpPr>
          <p:cNvPr id="20" name="Text 17"/>
          <p:cNvSpPr/>
          <p:nvPr/>
        </p:nvSpPr>
        <p:spPr>
          <a:xfrm>
            <a:off x="6856958" y="3955497"/>
            <a:ext cx="604391" cy="15240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85000" lnSpcReduction="10000"/>
          </a:bodyPr>
          <a:lstStyle/>
          <a:p>
            <a:pPr marL="0" indent="0" algn="l">
              <a:buNone/>
            </a:pPr>
            <a:r>
              <a:rPr lang="en-US" sz="825" kern="0" spc="198" dirty="0">
                <a:solidFill>
                  <a:srgbClr val="8A8782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VENDOR</a:t>
            </a:r>
            <a:endParaRPr lang="en-US" sz="825" dirty="0"/>
          </a:p>
        </p:txBody>
      </p:sp>
      <p:sp>
        <p:nvSpPr>
          <p:cNvPr id="21" name="Shape 18"/>
          <p:cNvSpPr/>
          <p:nvPr/>
        </p:nvSpPr>
        <p:spPr>
          <a:xfrm>
            <a:off x="9148763" y="4887310"/>
            <a:ext cx="4045744" cy="9525"/>
          </a:xfrm>
          <a:prstGeom prst="rect">
            <a:avLst/>
          </a:prstGeom>
          <a:solidFill>
            <a:srgbClr val="C9C5BA">
              <a:alpha val="81000"/>
            </a:srgbClr>
          </a:solidFill>
          <a:ln/>
        </p:spPr>
        <p:txBody>
          <a:bodyPr/>
          <a:lstStyle/>
          <a:p>
            <a:endParaRPr lang="zh-TW" altLang="en-US"/>
          </a:p>
        </p:txBody>
      </p:sp>
      <p:sp>
        <p:nvSpPr>
          <p:cNvPr id="22" name="Shape 19"/>
          <p:cNvSpPr/>
          <p:nvPr/>
        </p:nvSpPr>
        <p:spPr>
          <a:xfrm>
            <a:off x="13184981" y="2623634"/>
            <a:ext cx="9525" cy="2273201"/>
          </a:xfrm>
          <a:prstGeom prst="rect">
            <a:avLst/>
          </a:prstGeom>
          <a:solidFill>
            <a:srgbClr val="C9C5BA">
              <a:alpha val="81000"/>
            </a:srgbClr>
          </a:solidFill>
          <a:ln/>
        </p:spPr>
        <p:txBody>
          <a:bodyPr/>
          <a:lstStyle/>
          <a:p>
            <a:endParaRPr lang="zh-TW" altLang="en-US"/>
          </a:p>
        </p:txBody>
      </p:sp>
      <p:sp>
        <p:nvSpPr>
          <p:cNvPr id="23" name="Text 20"/>
          <p:cNvSpPr/>
          <p:nvPr/>
        </p:nvSpPr>
        <p:spPr>
          <a:xfrm>
            <a:off x="10740777" y="3441147"/>
            <a:ext cx="928241" cy="47625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marL="0" indent="0" algn="l">
              <a:buNone/>
            </a:pPr>
            <a:r>
              <a:rPr lang="en-US" sz="2400" kern="0" spc="432" dirty="0">
                <a:solidFill>
                  <a:srgbClr val="0F0F0E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工 班</a:t>
            </a:r>
            <a:endParaRPr lang="en-US" sz="2400" dirty="0"/>
          </a:p>
        </p:txBody>
      </p:sp>
      <p:sp>
        <p:nvSpPr>
          <p:cNvPr id="24" name="Text 21"/>
          <p:cNvSpPr/>
          <p:nvPr/>
        </p:nvSpPr>
        <p:spPr>
          <a:xfrm>
            <a:off x="10990808" y="3955497"/>
            <a:ext cx="428327" cy="15240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85000" lnSpcReduction="10000"/>
          </a:bodyPr>
          <a:lstStyle/>
          <a:p>
            <a:pPr marL="0" indent="0" algn="l">
              <a:buNone/>
            </a:pPr>
            <a:r>
              <a:rPr lang="en-US" sz="825" kern="0" spc="198" dirty="0">
                <a:solidFill>
                  <a:srgbClr val="8A8782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CREW</a:t>
            </a:r>
            <a:endParaRPr lang="en-US" sz="825" dirty="0"/>
          </a:p>
        </p:txBody>
      </p:sp>
      <p:sp>
        <p:nvSpPr>
          <p:cNvPr id="25" name="Shape 22"/>
          <p:cNvSpPr/>
          <p:nvPr/>
        </p:nvSpPr>
        <p:spPr>
          <a:xfrm>
            <a:off x="13194506" y="4887310"/>
            <a:ext cx="4045744" cy="9525"/>
          </a:xfrm>
          <a:prstGeom prst="rect">
            <a:avLst/>
          </a:prstGeom>
          <a:solidFill>
            <a:srgbClr val="C9C5BA">
              <a:alpha val="81000"/>
            </a:srgbClr>
          </a:solidFill>
          <a:ln/>
        </p:spPr>
        <p:txBody>
          <a:bodyPr/>
          <a:lstStyle/>
          <a:p>
            <a:endParaRPr lang="zh-TW" altLang="en-US"/>
          </a:p>
        </p:txBody>
      </p:sp>
      <p:sp>
        <p:nvSpPr>
          <p:cNvPr id="26" name="Shape 23"/>
          <p:cNvSpPr/>
          <p:nvPr/>
        </p:nvSpPr>
        <p:spPr>
          <a:xfrm>
            <a:off x="17230725" y="2623634"/>
            <a:ext cx="9525" cy="2273201"/>
          </a:xfrm>
          <a:prstGeom prst="rect">
            <a:avLst/>
          </a:prstGeom>
          <a:solidFill>
            <a:srgbClr val="C9C5BA">
              <a:alpha val="81000"/>
            </a:srgbClr>
          </a:solidFill>
          <a:ln/>
        </p:spPr>
        <p:txBody>
          <a:bodyPr/>
          <a:lstStyle/>
          <a:p>
            <a:endParaRPr lang="zh-TW" altLang="en-US"/>
          </a:p>
        </p:txBody>
      </p:sp>
      <p:sp>
        <p:nvSpPr>
          <p:cNvPr id="27" name="Text 24"/>
          <p:cNvSpPr/>
          <p:nvPr/>
        </p:nvSpPr>
        <p:spPr>
          <a:xfrm>
            <a:off x="14786521" y="3441147"/>
            <a:ext cx="928241" cy="47625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marL="0" indent="0" algn="l">
              <a:buNone/>
            </a:pPr>
            <a:r>
              <a:rPr lang="en-US" sz="2400" kern="0" spc="432" dirty="0">
                <a:solidFill>
                  <a:srgbClr val="0F0F0E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油 漆</a:t>
            </a:r>
            <a:endParaRPr lang="en-US" sz="2400" dirty="0"/>
          </a:p>
        </p:txBody>
      </p:sp>
      <p:sp>
        <p:nvSpPr>
          <p:cNvPr id="28" name="Text 25"/>
          <p:cNvSpPr/>
          <p:nvPr/>
        </p:nvSpPr>
        <p:spPr>
          <a:xfrm>
            <a:off x="14992499" y="3955497"/>
            <a:ext cx="516434" cy="15240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85000" lnSpcReduction="10000"/>
          </a:bodyPr>
          <a:lstStyle/>
          <a:p>
            <a:pPr marL="0" indent="0" algn="l">
              <a:buNone/>
            </a:pPr>
            <a:r>
              <a:rPr lang="en-US" sz="825" kern="0" spc="198" dirty="0">
                <a:solidFill>
                  <a:srgbClr val="8A8782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PAINT</a:t>
            </a:r>
            <a:endParaRPr lang="en-US" sz="825" dirty="0"/>
          </a:p>
        </p:txBody>
      </p:sp>
      <p:sp>
        <p:nvSpPr>
          <p:cNvPr id="29" name="Shape 26"/>
          <p:cNvSpPr/>
          <p:nvPr/>
        </p:nvSpPr>
        <p:spPr>
          <a:xfrm>
            <a:off x="1057275" y="7196911"/>
            <a:ext cx="4045744" cy="9525"/>
          </a:xfrm>
          <a:prstGeom prst="rect">
            <a:avLst/>
          </a:prstGeom>
          <a:solidFill>
            <a:srgbClr val="C9C5BA">
              <a:alpha val="60000"/>
            </a:srgbClr>
          </a:solidFill>
          <a:ln/>
        </p:spPr>
        <p:txBody>
          <a:bodyPr/>
          <a:lstStyle/>
          <a:p>
            <a:endParaRPr lang="zh-TW" altLang="en-US"/>
          </a:p>
        </p:txBody>
      </p:sp>
      <p:sp>
        <p:nvSpPr>
          <p:cNvPr id="30" name="Shape 27"/>
          <p:cNvSpPr/>
          <p:nvPr/>
        </p:nvSpPr>
        <p:spPr>
          <a:xfrm>
            <a:off x="5093494" y="4933086"/>
            <a:ext cx="9525" cy="2273350"/>
          </a:xfrm>
          <a:prstGeom prst="rect">
            <a:avLst/>
          </a:prstGeom>
          <a:solidFill>
            <a:srgbClr val="C9C5BA">
              <a:alpha val="60000"/>
            </a:srgbClr>
          </a:solidFill>
          <a:ln/>
        </p:spPr>
        <p:txBody>
          <a:bodyPr/>
          <a:lstStyle/>
          <a:p>
            <a:endParaRPr lang="zh-TW" altLang="en-US"/>
          </a:p>
        </p:txBody>
      </p:sp>
      <p:sp>
        <p:nvSpPr>
          <p:cNvPr id="31" name="Text 28"/>
          <p:cNvSpPr/>
          <p:nvPr/>
        </p:nvSpPr>
        <p:spPr>
          <a:xfrm>
            <a:off x="2649289" y="5750599"/>
            <a:ext cx="928241" cy="47625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marL="0" indent="0" algn="l">
              <a:buNone/>
            </a:pPr>
            <a:r>
              <a:rPr lang="en-US" sz="2400" kern="0" spc="432" dirty="0">
                <a:solidFill>
                  <a:srgbClr val="0F0F0E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排 程</a:t>
            </a:r>
            <a:endParaRPr lang="en-US" sz="2400" dirty="0"/>
          </a:p>
        </p:txBody>
      </p:sp>
      <p:sp>
        <p:nvSpPr>
          <p:cNvPr id="32" name="Text 29"/>
          <p:cNvSpPr/>
          <p:nvPr/>
        </p:nvSpPr>
        <p:spPr>
          <a:xfrm>
            <a:off x="2723257" y="6264949"/>
            <a:ext cx="780455" cy="15240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85000" lnSpcReduction="10000"/>
          </a:bodyPr>
          <a:lstStyle/>
          <a:p>
            <a:pPr marL="0" indent="0" algn="l">
              <a:buNone/>
            </a:pPr>
            <a:r>
              <a:rPr lang="en-US" sz="825" kern="0" spc="198" dirty="0">
                <a:solidFill>
                  <a:srgbClr val="8A8782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SCHEDULE</a:t>
            </a:r>
            <a:endParaRPr lang="en-US" sz="825" dirty="0"/>
          </a:p>
        </p:txBody>
      </p:sp>
      <p:sp>
        <p:nvSpPr>
          <p:cNvPr id="33" name="Shape 30"/>
          <p:cNvSpPr/>
          <p:nvPr/>
        </p:nvSpPr>
        <p:spPr>
          <a:xfrm>
            <a:off x="5103019" y="7196911"/>
            <a:ext cx="4045744" cy="9525"/>
          </a:xfrm>
          <a:prstGeom prst="rect">
            <a:avLst/>
          </a:prstGeom>
          <a:solidFill>
            <a:srgbClr val="C9C5BA">
              <a:alpha val="60000"/>
            </a:srgbClr>
          </a:solidFill>
          <a:ln/>
        </p:spPr>
        <p:txBody>
          <a:bodyPr/>
          <a:lstStyle/>
          <a:p>
            <a:endParaRPr lang="zh-TW" altLang="en-US"/>
          </a:p>
        </p:txBody>
      </p:sp>
      <p:sp>
        <p:nvSpPr>
          <p:cNvPr id="34" name="Shape 31"/>
          <p:cNvSpPr/>
          <p:nvPr/>
        </p:nvSpPr>
        <p:spPr>
          <a:xfrm>
            <a:off x="9139238" y="4933086"/>
            <a:ext cx="9525" cy="2273350"/>
          </a:xfrm>
          <a:prstGeom prst="rect">
            <a:avLst/>
          </a:prstGeom>
          <a:solidFill>
            <a:srgbClr val="C9C5BA">
              <a:alpha val="60000"/>
            </a:srgbClr>
          </a:solidFill>
          <a:ln/>
        </p:spPr>
        <p:txBody>
          <a:bodyPr/>
          <a:lstStyle/>
          <a:p>
            <a:endParaRPr lang="zh-TW" altLang="en-US"/>
          </a:p>
        </p:txBody>
      </p:sp>
      <p:sp>
        <p:nvSpPr>
          <p:cNvPr id="35" name="Text 32"/>
          <p:cNvSpPr/>
          <p:nvPr/>
        </p:nvSpPr>
        <p:spPr>
          <a:xfrm>
            <a:off x="6695033" y="5750599"/>
            <a:ext cx="928241" cy="47625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marL="0" indent="0" algn="l">
              <a:buNone/>
            </a:pPr>
            <a:r>
              <a:rPr lang="en-US" sz="2400" kern="0" spc="432" dirty="0">
                <a:solidFill>
                  <a:srgbClr val="0F0F0E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物 流</a:t>
            </a:r>
            <a:endParaRPr lang="en-US" sz="2400" dirty="0"/>
          </a:p>
        </p:txBody>
      </p:sp>
      <p:sp>
        <p:nvSpPr>
          <p:cNvPr id="36" name="Text 33"/>
          <p:cNvSpPr/>
          <p:nvPr/>
        </p:nvSpPr>
        <p:spPr>
          <a:xfrm>
            <a:off x="6724948" y="6264949"/>
            <a:ext cx="868412" cy="15240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85000" lnSpcReduction="10000"/>
          </a:bodyPr>
          <a:lstStyle/>
          <a:p>
            <a:pPr marL="0" indent="0" algn="l">
              <a:buNone/>
            </a:pPr>
            <a:r>
              <a:rPr lang="en-US" sz="825" kern="0" spc="198" dirty="0">
                <a:solidFill>
                  <a:srgbClr val="8A8782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LOGISTICS</a:t>
            </a:r>
            <a:endParaRPr lang="en-US" sz="825" dirty="0"/>
          </a:p>
        </p:txBody>
      </p:sp>
      <p:sp>
        <p:nvSpPr>
          <p:cNvPr id="37" name="Shape 34"/>
          <p:cNvSpPr/>
          <p:nvPr/>
        </p:nvSpPr>
        <p:spPr>
          <a:xfrm>
            <a:off x="9148763" y="7196911"/>
            <a:ext cx="4045744" cy="9525"/>
          </a:xfrm>
          <a:prstGeom prst="rect">
            <a:avLst/>
          </a:prstGeom>
          <a:solidFill>
            <a:srgbClr val="C9C5BA">
              <a:alpha val="60000"/>
            </a:srgbClr>
          </a:solidFill>
          <a:ln/>
        </p:spPr>
        <p:txBody>
          <a:bodyPr/>
          <a:lstStyle/>
          <a:p>
            <a:endParaRPr lang="zh-TW" altLang="en-US"/>
          </a:p>
        </p:txBody>
      </p:sp>
      <p:sp>
        <p:nvSpPr>
          <p:cNvPr id="38" name="Shape 35"/>
          <p:cNvSpPr/>
          <p:nvPr/>
        </p:nvSpPr>
        <p:spPr>
          <a:xfrm>
            <a:off x="13184981" y="4933086"/>
            <a:ext cx="9525" cy="2273350"/>
          </a:xfrm>
          <a:prstGeom prst="rect">
            <a:avLst/>
          </a:prstGeom>
          <a:solidFill>
            <a:srgbClr val="C9C5BA">
              <a:alpha val="60000"/>
            </a:srgbClr>
          </a:solidFill>
          <a:ln/>
        </p:spPr>
        <p:txBody>
          <a:bodyPr/>
          <a:lstStyle/>
          <a:p>
            <a:endParaRPr lang="zh-TW" altLang="en-US"/>
          </a:p>
        </p:txBody>
      </p:sp>
      <p:sp>
        <p:nvSpPr>
          <p:cNvPr id="39" name="Text 36"/>
          <p:cNvSpPr/>
          <p:nvPr/>
        </p:nvSpPr>
        <p:spPr>
          <a:xfrm>
            <a:off x="10740777" y="5750599"/>
            <a:ext cx="928241" cy="47625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marL="0" indent="0" algn="l">
              <a:buNone/>
            </a:pPr>
            <a:r>
              <a:rPr lang="en-US" sz="2400" kern="0" spc="432" dirty="0">
                <a:solidFill>
                  <a:srgbClr val="0F0F0E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設 計</a:t>
            </a:r>
            <a:endParaRPr lang="en-US" sz="2400" dirty="0"/>
          </a:p>
        </p:txBody>
      </p:sp>
      <p:sp>
        <p:nvSpPr>
          <p:cNvPr id="40" name="Text 37"/>
          <p:cNvSpPr/>
          <p:nvPr/>
        </p:nvSpPr>
        <p:spPr>
          <a:xfrm>
            <a:off x="10902702" y="6264949"/>
            <a:ext cx="604391" cy="15240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85000" lnSpcReduction="10000"/>
          </a:bodyPr>
          <a:lstStyle/>
          <a:p>
            <a:pPr marL="0" indent="0" algn="l">
              <a:buNone/>
            </a:pPr>
            <a:r>
              <a:rPr lang="en-US" sz="825" kern="0" spc="198" dirty="0">
                <a:solidFill>
                  <a:srgbClr val="8A8782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DESIGN</a:t>
            </a:r>
            <a:endParaRPr lang="en-US" sz="825" dirty="0"/>
          </a:p>
        </p:txBody>
      </p:sp>
      <p:sp>
        <p:nvSpPr>
          <p:cNvPr id="41" name="Shape 38"/>
          <p:cNvSpPr/>
          <p:nvPr/>
        </p:nvSpPr>
        <p:spPr>
          <a:xfrm>
            <a:off x="13194506" y="7196911"/>
            <a:ext cx="4045744" cy="9525"/>
          </a:xfrm>
          <a:prstGeom prst="rect">
            <a:avLst/>
          </a:prstGeom>
          <a:solidFill>
            <a:srgbClr val="C9C5BA">
              <a:alpha val="60000"/>
            </a:srgbClr>
          </a:solidFill>
          <a:ln/>
        </p:spPr>
        <p:txBody>
          <a:bodyPr/>
          <a:lstStyle/>
          <a:p>
            <a:endParaRPr lang="zh-TW" altLang="en-US"/>
          </a:p>
        </p:txBody>
      </p:sp>
      <p:sp>
        <p:nvSpPr>
          <p:cNvPr id="42" name="Shape 39"/>
          <p:cNvSpPr/>
          <p:nvPr/>
        </p:nvSpPr>
        <p:spPr>
          <a:xfrm>
            <a:off x="17230725" y="4933086"/>
            <a:ext cx="9525" cy="2273350"/>
          </a:xfrm>
          <a:prstGeom prst="rect">
            <a:avLst/>
          </a:prstGeom>
          <a:solidFill>
            <a:srgbClr val="C9C5BA">
              <a:alpha val="60000"/>
            </a:srgbClr>
          </a:solidFill>
          <a:ln/>
        </p:spPr>
        <p:txBody>
          <a:bodyPr/>
          <a:lstStyle/>
          <a:p>
            <a:endParaRPr lang="zh-TW" altLang="en-US"/>
          </a:p>
        </p:txBody>
      </p:sp>
      <p:sp>
        <p:nvSpPr>
          <p:cNvPr id="43" name="Text 40"/>
          <p:cNvSpPr/>
          <p:nvPr/>
        </p:nvSpPr>
        <p:spPr>
          <a:xfrm>
            <a:off x="14786521" y="5750599"/>
            <a:ext cx="928241" cy="47625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marL="0" indent="0" algn="l">
              <a:buNone/>
            </a:pPr>
            <a:r>
              <a:rPr lang="en-US" sz="2400" kern="0" spc="432" dirty="0">
                <a:solidFill>
                  <a:srgbClr val="0F0F0E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規 格</a:t>
            </a:r>
            <a:endParaRPr lang="en-US" sz="2400" dirty="0"/>
          </a:p>
        </p:txBody>
      </p:sp>
      <p:sp>
        <p:nvSpPr>
          <p:cNvPr id="44" name="Text 41"/>
          <p:cNvSpPr/>
          <p:nvPr/>
        </p:nvSpPr>
        <p:spPr>
          <a:xfrm>
            <a:off x="15036552" y="6264949"/>
            <a:ext cx="428327" cy="15240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85000" lnSpcReduction="10000"/>
          </a:bodyPr>
          <a:lstStyle/>
          <a:p>
            <a:pPr marL="0" indent="0" algn="l">
              <a:buNone/>
            </a:pPr>
            <a:r>
              <a:rPr lang="en-US" sz="825" kern="0" spc="198" dirty="0">
                <a:solidFill>
                  <a:srgbClr val="8A8782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SPEC</a:t>
            </a:r>
            <a:endParaRPr lang="en-US" sz="825" dirty="0"/>
          </a:p>
        </p:txBody>
      </p:sp>
      <p:sp>
        <p:nvSpPr>
          <p:cNvPr id="45" name="Shape 42"/>
          <p:cNvSpPr/>
          <p:nvPr/>
        </p:nvSpPr>
        <p:spPr>
          <a:xfrm>
            <a:off x="1057275" y="9543004"/>
            <a:ext cx="4045744" cy="9525"/>
          </a:xfrm>
          <a:prstGeom prst="rect">
            <a:avLst/>
          </a:prstGeom>
          <a:solidFill>
            <a:srgbClr val="C9C5BA">
              <a:alpha val="17000"/>
            </a:srgbClr>
          </a:solidFill>
          <a:ln/>
        </p:spPr>
        <p:txBody>
          <a:bodyPr/>
          <a:lstStyle/>
          <a:p>
            <a:endParaRPr lang="zh-TW" altLang="en-US"/>
          </a:p>
        </p:txBody>
      </p:sp>
      <p:sp>
        <p:nvSpPr>
          <p:cNvPr id="46" name="Shape 43"/>
          <p:cNvSpPr/>
          <p:nvPr/>
        </p:nvSpPr>
        <p:spPr>
          <a:xfrm>
            <a:off x="5093494" y="7279179"/>
            <a:ext cx="9525" cy="2273350"/>
          </a:xfrm>
          <a:prstGeom prst="rect">
            <a:avLst/>
          </a:prstGeom>
          <a:solidFill>
            <a:srgbClr val="C9C5BA">
              <a:alpha val="17000"/>
            </a:srgbClr>
          </a:solidFill>
          <a:ln/>
        </p:spPr>
        <p:txBody>
          <a:bodyPr/>
          <a:lstStyle/>
          <a:p>
            <a:endParaRPr lang="zh-TW" altLang="en-US"/>
          </a:p>
        </p:txBody>
      </p:sp>
      <p:sp>
        <p:nvSpPr>
          <p:cNvPr id="47" name="Text 44"/>
          <p:cNvSpPr/>
          <p:nvPr/>
        </p:nvSpPr>
        <p:spPr>
          <a:xfrm>
            <a:off x="2649289" y="8096692"/>
            <a:ext cx="928241" cy="47625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marL="0" indent="0" algn="l">
              <a:buNone/>
            </a:pPr>
            <a:r>
              <a:rPr lang="en-US" sz="2400" kern="0" spc="432" dirty="0">
                <a:solidFill>
                  <a:srgbClr val="0F0F0E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危 機</a:t>
            </a:r>
            <a:endParaRPr lang="en-US" sz="2400" dirty="0"/>
          </a:p>
        </p:txBody>
      </p:sp>
      <p:sp>
        <p:nvSpPr>
          <p:cNvPr id="48" name="Text 45"/>
          <p:cNvSpPr/>
          <p:nvPr/>
        </p:nvSpPr>
        <p:spPr>
          <a:xfrm>
            <a:off x="2811214" y="8611042"/>
            <a:ext cx="604391" cy="15240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85000" lnSpcReduction="10000"/>
          </a:bodyPr>
          <a:lstStyle/>
          <a:p>
            <a:pPr marL="0" indent="0" algn="l">
              <a:buNone/>
            </a:pPr>
            <a:r>
              <a:rPr lang="en-US" sz="825" kern="0" spc="198" dirty="0">
                <a:solidFill>
                  <a:srgbClr val="8A8782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CRISIS</a:t>
            </a:r>
            <a:endParaRPr lang="en-US" sz="825" dirty="0"/>
          </a:p>
        </p:txBody>
      </p:sp>
      <p:sp>
        <p:nvSpPr>
          <p:cNvPr id="49" name="Shape 46"/>
          <p:cNvSpPr/>
          <p:nvPr/>
        </p:nvSpPr>
        <p:spPr>
          <a:xfrm>
            <a:off x="5103019" y="9543004"/>
            <a:ext cx="4045744" cy="9525"/>
          </a:xfrm>
          <a:prstGeom prst="rect">
            <a:avLst/>
          </a:prstGeom>
          <a:solidFill>
            <a:srgbClr val="C9C5BA">
              <a:alpha val="17000"/>
            </a:srgbClr>
          </a:solidFill>
          <a:ln/>
        </p:spPr>
        <p:txBody>
          <a:bodyPr/>
          <a:lstStyle/>
          <a:p>
            <a:endParaRPr lang="zh-TW" altLang="en-US"/>
          </a:p>
        </p:txBody>
      </p:sp>
      <p:sp>
        <p:nvSpPr>
          <p:cNvPr id="50" name="Shape 47"/>
          <p:cNvSpPr/>
          <p:nvPr/>
        </p:nvSpPr>
        <p:spPr>
          <a:xfrm>
            <a:off x="9139238" y="7279179"/>
            <a:ext cx="9525" cy="2273350"/>
          </a:xfrm>
          <a:prstGeom prst="rect">
            <a:avLst/>
          </a:prstGeom>
          <a:solidFill>
            <a:srgbClr val="C9C5BA">
              <a:alpha val="17000"/>
            </a:srgbClr>
          </a:solidFill>
          <a:ln/>
        </p:spPr>
        <p:txBody>
          <a:bodyPr/>
          <a:lstStyle/>
          <a:p>
            <a:endParaRPr lang="zh-TW" altLang="en-US"/>
          </a:p>
        </p:txBody>
      </p:sp>
      <p:sp>
        <p:nvSpPr>
          <p:cNvPr id="51" name="Text 48"/>
          <p:cNvSpPr/>
          <p:nvPr/>
        </p:nvSpPr>
        <p:spPr>
          <a:xfrm>
            <a:off x="6695033" y="8096692"/>
            <a:ext cx="928241" cy="47625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marL="0" indent="0" algn="l">
              <a:buNone/>
            </a:pPr>
            <a:r>
              <a:rPr lang="en-US" sz="2400" kern="0" spc="432" dirty="0">
                <a:solidFill>
                  <a:srgbClr val="0F0F0E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退 貨</a:t>
            </a:r>
            <a:endParaRPr lang="en-US" sz="2400" dirty="0"/>
          </a:p>
        </p:txBody>
      </p:sp>
      <p:sp>
        <p:nvSpPr>
          <p:cNvPr id="52" name="Text 49"/>
          <p:cNvSpPr/>
          <p:nvPr/>
        </p:nvSpPr>
        <p:spPr>
          <a:xfrm>
            <a:off x="6856958" y="8611042"/>
            <a:ext cx="604391" cy="15240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85000" lnSpcReduction="10000"/>
          </a:bodyPr>
          <a:lstStyle/>
          <a:p>
            <a:pPr marL="0" indent="0" algn="l">
              <a:buNone/>
            </a:pPr>
            <a:r>
              <a:rPr lang="en-US" sz="825" kern="0" spc="198" dirty="0">
                <a:solidFill>
                  <a:srgbClr val="8A8782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RETURN</a:t>
            </a:r>
            <a:endParaRPr lang="en-US" sz="825" dirty="0"/>
          </a:p>
        </p:txBody>
      </p:sp>
      <p:sp>
        <p:nvSpPr>
          <p:cNvPr id="53" name="Shape 50"/>
          <p:cNvSpPr/>
          <p:nvPr/>
        </p:nvSpPr>
        <p:spPr>
          <a:xfrm>
            <a:off x="9148763" y="9543004"/>
            <a:ext cx="4045744" cy="9525"/>
          </a:xfrm>
          <a:prstGeom prst="rect">
            <a:avLst/>
          </a:prstGeom>
          <a:solidFill>
            <a:srgbClr val="C9C5BA">
              <a:alpha val="17000"/>
            </a:srgbClr>
          </a:solidFill>
          <a:ln/>
        </p:spPr>
        <p:txBody>
          <a:bodyPr/>
          <a:lstStyle/>
          <a:p>
            <a:endParaRPr lang="zh-TW" altLang="en-US"/>
          </a:p>
        </p:txBody>
      </p:sp>
      <p:sp>
        <p:nvSpPr>
          <p:cNvPr id="54" name="Shape 51"/>
          <p:cNvSpPr/>
          <p:nvPr/>
        </p:nvSpPr>
        <p:spPr>
          <a:xfrm>
            <a:off x="13184981" y="7279179"/>
            <a:ext cx="9525" cy="2273350"/>
          </a:xfrm>
          <a:prstGeom prst="rect">
            <a:avLst/>
          </a:prstGeom>
          <a:solidFill>
            <a:srgbClr val="C9C5BA">
              <a:alpha val="17000"/>
            </a:srgbClr>
          </a:solidFill>
          <a:ln/>
        </p:spPr>
        <p:txBody>
          <a:bodyPr/>
          <a:lstStyle/>
          <a:p>
            <a:endParaRPr lang="zh-TW" altLang="en-US"/>
          </a:p>
        </p:txBody>
      </p:sp>
      <p:sp>
        <p:nvSpPr>
          <p:cNvPr id="55" name="Text 52"/>
          <p:cNvSpPr/>
          <p:nvPr/>
        </p:nvSpPr>
        <p:spPr>
          <a:xfrm>
            <a:off x="10740777" y="8096692"/>
            <a:ext cx="928241" cy="47625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marL="0" indent="0" algn="l">
              <a:buNone/>
            </a:pPr>
            <a:r>
              <a:rPr lang="en-US" sz="2400" kern="0" spc="432" dirty="0">
                <a:solidFill>
                  <a:srgbClr val="0F0F0E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保 固</a:t>
            </a:r>
            <a:endParaRPr lang="en-US" sz="2400" dirty="0"/>
          </a:p>
        </p:txBody>
      </p:sp>
      <p:sp>
        <p:nvSpPr>
          <p:cNvPr id="56" name="Text 53"/>
          <p:cNvSpPr/>
          <p:nvPr/>
        </p:nvSpPr>
        <p:spPr>
          <a:xfrm>
            <a:off x="10814745" y="8611042"/>
            <a:ext cx="780455" cy="15240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85000" lnSpcReduction="10000"/>
          </a:bodyPr>
          <a:lstStyle/>
          <a:p>
            <a:pPr marL="0" indent="0" algn="l">
              <a:buNone/>
            </a:pPr>
            <a:r>
              <a:rPr lang="en-US" sz="825" kern="0" spc="198" dirty="0">
                <a:solidFill>
                  <a:srgbClr val="8A8782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WARRANTY</a:t>
            </a:r>
            <a:endParaRPr lang="en-US" sz="825" dirty="0"/>
          </a:p>
        </p:txBody>
      </p:sp>
      <p:sp>
        <p:nvSpPr>
          <p:cNvPr id="57" name="Shape 54"/>
          <p:cNvSpPr/>
          <p:nvPr/>
        </p:nvSpPr>
        <p:spPr>
          <a:xfrm>
            <a:off x="13194506" y="9543004"/>
            <a:ext cx="4045744" cy="9525"/>
          </a:xfrm>
          <a:prstGeom prst="rect">
            <a:avLst/>
          </a:prstGeom>
          <a:solidFill>
            <a:srgbClr val="C9C5BA">
              <a:alpha val="17000"/>
            </a:srgbClr>
          </a:solidFill>
          <a:ln/>
        </p:spPr>
        <p:txBody>
          <a:bodyPr/>
          <a:lstStyle/>
          <a:p>
            <a:endParaRPr lang="zh-TW" altLang="en-US"/>
          </a:p>
        </p:txBody>
      </p:sp>
      <p:sp>
        <p:nvSpPr>
          <p:cNvPr id="58" name="Shape 55"/>
          <p:cNvSpPr/>
          <p:nvPr/>
        </p:nvSpPr>
        <p:spPr>
          <a:xfrm>
            <a:off x="17230725" y="7279179"/>
            <a:ext cx="9525" cy="2273350"/>
          </a:xfrm>
          <a:prstGeom prst="rect">
            <a:avLst/>
          </a:prstGeom>
          <a:solidFill>
            <a:srgbClr val="C9C5BA">
              <a:alpha val="17000"/>
            </a:srgbClr>
          </a:solidFill>
          <a:ln/>
        </p:spPr>
        <p:txBody>
          <a:bodyPr/>
          <a:lstStyle/>
          <a:p>
            <a:endParaRPr lang="zh-TW" altLang="en-US"/>
          </a:p>
        </p:txBody>
      </p:sp>
      <p:sp>
        <p:nvSpPr>
          <p:cNvPr id="59" name="Text 56"/>
          <p:cNvSpPr/>
          <p:nvPr/>
        </p:nvSpPr>
        <p:spPr>
          <a:xfrm>
            <a:off x="14786521" y="8096692"/>
            <a:ext cx="928241" cy="47625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marL="0" indent="0" algn="l">
              <a:buNone/>
            </a:pPr>
            <a:r>
              <a:rPr lang="en-US" sz="2400" kern="0" spc="432" dirty="0">
                <a:solidFill>
                  <a:srgbClr val="0F0F0E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內 規</a:t>
            </a:r>
            <a:endParaRPr lang="en-US" sz="2400" dirty="0"/>
          </a:p>
        </p:txBody>
      </p:sp>
      <p:sp>
        <p:nvSpPr>
          <p:cNvPr id="60" name="Text 57"/>
          <p:cNvSpPr/>
          <p:nvPr/>
        </p:nvSpPr>
        <p:spPr>
          <a:xfrm>
            <a:off x="15080456" y="8611042"/>
            <a:ext cx="340370" cy="15240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85000" lnSpcReduction="10000"/>
          </a:bodyPr>
          <a:lstStyle/>
          <a:p>
            <a:pPr marL="0" indent="0" algn="l">
              <a:buNone/>
            </a:pPr>
            <a:r>
              <a:rPr lang="en-US" sz="825" kern="0" spc="198" dirty="0">
                <a:solidFill>
                  <a:srgbClr val="8A8782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SOP</a:t>
            </a:r>
            <a:endParaRPr lang="en-US" sz="825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5F2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7750" y="615784"/>
            <a:ext cx="1221135" cy="28575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2402235" y="691984"/>
            <a:ext cx="9525" cy="133350"/>
          </a:xfrm>
          <a:prstGeom prst="rect">
            <a:avLst/>
          </a:prstGeom>
          <a:solidFill>
            <a:srgbClr val="C9C5BA"/>
          </a:solidFill>
          <a:ln/>
        </p:spPr>
        <p:txBody>
          <a:bodyPr/>
          <a:lstStyle/>
          <a:p>
            <a:endParaRPr lang="zh-TW" altLang="en-US"/>
          </a:p>
        </p:txBody>
      </p:sp>
      <p:sp>
        <p:nvSpPr>
          <p:cNvPr id="4" name="Text 1"/>
          <p:cNvSpPr/>
          <p:nvPr/>
        </p:nvSpPr>
        <p:spPr>
          <a:xfrm>
            <a:off x="2545110" y="691984"/>
            <a:ext cx="1201192" cy="17145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10000"/>
          </a:bodyPr>
          <a:lstStyle/>
          <a:p>
            <a:pPr marL="0" indent="0" algn="l">
              <a:buNone/>
            </a:pPr>
            <a:r>
              <a:rPr lang="en-US" sz="900" kern="0" spc="198" dirty="0">
                <a:solidFill>
                  <a:srgbClr val="8A8782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YES CERAMICS</a:t>
            </a:r>
            <a:endParaRPr lang="en-US" sz="900" dirty="0"/>
          </a:p>
        </p:txBody>
      </p:sp>
      <p:sp>
        <p:nvSpPr>
          <p:cNvPr id="5" name="Text 2"/>
          <p:cNvSpPr/>
          <p:nvPr/>
        </p:nvSpPr>
        <p:spPr>
          <a:xfrm>
            <a:off x="15984438" y="687222"/>
            <a:ext cx="1332012" cy="180975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10000"/>
          </a:bodyPr>
          <a:lstStyle/>
          <a:p>
            <a:pPr marL="0" indent="0" algn="l">
              <a:buNone/>
            </a:pPr>
            <a:r>
              <a:rPr lang="en-US" sz="975" kern="0" spc="176" dirty="0">
                <a:solidFill>
                  <a:srgbClr val="8A8782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IV — WORKFLOW</a:t>
            </a:r>
            <a:endParaRPr lang="en-US" sz="975" dirty="0"/>
          </a:p>
        </p:txBody>
      </p:sp>
      <p:sp>
        <p:nvSpPr>
          <p:cNvPr id="6" name="Text 3"/>
          <p:cNvSpPr/>
          <p:nvPr/>
        </p:nvSpPr>
        <p:spPr>
          <a:xfrm>
            <a:off x="1047750" y="967038"/>
            <a:ext cx="2546896" cy="180975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ctr">
            <a:normAutofit fontScale="92500" lnSpcReduction="10000"/>
          </a:bodyPr>
          <a:lstStyle/>
          <a:p>
            <a:pPr marL="0" indent="0" algn="l">
              <a:buNone/>
            </a:pPr>
            <a:r>
              <a:rPr lang="en-US" sz="975" kern="0" spc="273" dirty="0">
                <a:solidFill>
                  <a:srgbClr val="1F7A7C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IV — WHAT AI SOLVED</a:t>
            </a:r>
            <a:endParaRPr lang="en-US" sz="975" dirty="0"/>
          </a:p>
        </p:txBody>
      </p:sp>
      <p:sp>
        <p:nvSpPr>
          <p:cNvPr id="7" name="Text 4"/>
          <p:cNvSpPr/>
          <p:nvPr/>
        </p:nvSpPr>
        <p:spPr>
          <a:xfrm>
            <a:off x="1047750" y="1338513"/>
            <a:ext cx="6372389" cy="78105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85000" lnSpcReduction="10000"/>
          </a:bodyPr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5850" i="1" kern="0" spc="-117" dirty="0">
                <a:solidFill>
                  <a:srgbClr val="0F0F0E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Storing and retrieving.</a:t>
            </a:r>
            <a:endParaRPr lang="en-US" sz="5850" dirty="0"/>
          </a:p>
        </p:txBody>
      </p:sp>
      <p:sp>
        <p:nvSpPr>
          <p:cNvPr id="8" name="Text 5"/>
          <p:cNvSpPr/>
          <p:nvPr/>
        </p:nvSpPr>
        <p:spPr>
          <a:xfrm>
            <a:off x="13495734" y="1729038"/>
            <a:ext cx="3856851" cy="390525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marL="0" indent="0" algn="l">
              <a:buNone/>
            </a:pPr>
            <a:r>
              <a:rPr lang="en-US" sz="1950" kern="0" spc="156" dirty="0">
                <a:solidFill>
                  <a:srgbClr val="8A8782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兩件以前很痛的事，現在簡單了</a:t>
            </a:r>
            <a:endParaRPr lang="en-US" sz="1950" dirty="0"/>
          </a:p>
        </p:txBody>
      </p:sp>
      <p:sp>
        <p:nvSpPr>
          <p:cNvPr id="9" name="Text 6"/>
          <p:cNvSpPr/>
          <p:nvPr/>
        </p:nvSpPr>
        <p:spPr>
          <a:xfrm>
            <a:off x="2545110" y="3375158"/>
            <a:ext cx="5265000" cy="180975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Autofit/>
          </a:bodyPr>
          <a:lstStyle/>
          <a:p>
            <a:pPr marL="0" indent="0" algn="l">
              <a:buNone/>
            </a:pPr>
            <a:r>
              <a:rPr lang="en-US" sz="1100" kern="0" spc="273" dirty="0"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STEP · 01</a:t>
            </a:r>
            <a:endParaRPr lang="en-US" sz="1100" dirty="0"/>
          </a:p>
        </p:txBody>
      </p:sp>
      <p:sp>
        <p:nvSpPr>
          <p:cNvPr id="10" name="Text 7"/>
          <p:cNvSpPr/>
          <p:nvPr/>
        </p:nvSpPr>
        <p:spPr>
          <a:xfrm>
            <a:off x="2545110" y="3689483"/>
            <a:ext cx="5265000" cy="498128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Autofit/>
          </a:bodyPr>
          <a:lstStyle/>
          <a:p>
            <a:pPr marL="0" indent="0" algn="l">
              <a:lnSpc>
                <a:spcPct val="115000"/>
              </a:lnSpc>
              <a:buNone/>
            </a:pPr>
            <a:r>
              <a:rPr lang="en-US" sz="4000" kern="0" spc="126" dirty="0">
                <a:latin typeface="Georgia" pitchFamily="34" charset="0"/>
                <a:ea typeface="Georgia" pitchFamily="34" charset="-122"/>
                <a:cs typeface="Georgia" pitchFamily="34" charset="-120"/>
              </a:rPr>
              <a:t>存入</a:t>
            </a:r>
            <a:endParaRPr lang="en-US" sz="4000" dirty="0"/>
          </a:p>
        </p:txBody>
      </p:sp>
      <p:sp>
        <p:nvSpPr>
          <p:cNvPr id="11" name="Text 8"/>
          <p:cNvSpPr/>
          <p:nvPr/>
        </p:nvSpPr>
        <p:spPr>
          <a:xfrm>
            <a:off x="2545110" y="4646814"/>
            <a:ext cx="5265000" cy="30480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Autofit/>
          </a:bodyPr>
          <a:lstStyle/>
          <a:p>
            <a:pPr marL="0" indent="0" algn="l">
              <a:buNone/>
            </a:pPr>
            <a:r>
              <a:rPr lang="en-US" sz="2400" i="1" dirty="0">
                <a:latin typeface="Georgia" pitchFamily="34" charset="0"/>
                <a:ea typeface="Georgia" pitchFamily="34" charset="-122"/>
                <a:cs typeface="Georgia" pitchFamily="34" charset="-120"/>
              </a:rPr>
              <a:t>Ingest</a:t>
            </a:r>
            <a:endParaRPr lang="en-US" sz="2400" dirty="0"/>
          </a:p>
        </p:txBody>
      </p:sp>
      <p:sp>
        <p:nvSpPr>
          <p:cNvPr id="12" name="Text 9"/>
          <p:cNvSpPr/>
          <p:nvPr/>
        </p:nvSpPr>
        <p:spPr>
          <a:xfrm>
            <a:off x="2545110" y="5142114"/>
            <a:ext cx="2362200" cy="792212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Autofit/>
          </a:bodyPr>
          <a:lstStyle/>
          <a:p>
            <a:pPr marL="0" indent="0" algn="l">
              <a:lnSpc>
                <a:spcPct val="165000"/>
              </a:lnSpc>
              <a:buNone/>
            </a:pPr>
            <a:r>
              <a:rPr lang="en-US" sz="1600" dirty="0">
                <a:latin typeface="Arial" pitchFamily="34" charset="0"/>
                <a:ea typeface="Arial" pitchFamily="34" charset="-122"/>
                <a:cs typeface="Arial" pitchFamily="34" charset="-120"/>
              </a:rPr>
              <a:t>以前叫整理。檔案結構、交叉分類超花時間。現在直接丟進 AI，自己整理。</a:t>
            </a:r>
            <a:endParaRPr lang="en-US" sz="1600" dirty="0"/>
          </a:p>
        </p:txBody>
      </p:sp>
      <p:sp>
        <p:nvSpPr>
          <p:cNvPr id="13" name="Shape 10"/>
          <p:cNvSpPr/>
          <p:nvPr/>
        </p:nvSpPr>
        <p:spPr>
          <a:xfrm>
            <a:off x="2545110" y="6886822"/>
            <a:ext cx="5111651" cy="9525"/>
          </a:xfrm>
          <a:prstGeom prst="rect">
            <a:avLst/>
          </a:prstGeom>
          <a:solidFill>
            <a:srgbClr val="C9C5BA"/>
          </a:solidFill>
          <a:ln/>
        </p:spPr>
        <p:txBody>
          <a:bodyPr/>
          <a:lstStyle/>
          <a:p>
            <a:endParaRPr lang="zh-TW" altLang="en-US" sz="2800"/>
          </a:p>
        </p:txBody>
      </p:sp>
      <p:sp>
        <p:nvSpPr>
          <p:cNvPr id="14" name="Text 11"/>
          <p:cNvSpPr/>
          <p:nvPr/>
        </p:nvSpPr>
        <p:spPr>
          <a:xfrm>
            <a:off x="2545110" y="7029697"/>
            <a:ext cx="5265000" cy="15240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Autofit/>
          </a:bodyPr>
          <a:lstStyle/>
          <a:p>
            <a:pPr marL="0" indent="0" algn="l">
              <a:buNone/>
            </a:pPr>
            <a:r>
              <a:rPr lang="en-US" sz="1000" kern="0" spc="165" dirty="0"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AUTO · ORGANIZE</a:t>
            </a:r>
            <a:endParaRPr lang="en-US" sz="1000" dirty="0"/>
          </a:p>
        </p:txBody>
      </p:sp>
      <p:sp>
        <p:nvSpPr>
          <p:cNvPr id="15" name="Text 12"/>
          <p:cNvSpPr/>
          <p:nvPr/>
        </p:nvSpPr>
        <p:spPr>
          <a:xfrm>
            <a:off x="10863157" y="3523398"/>
            <a:ext cx="5265154" cy="180975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Autofit/>
          </a:bodyPr>
          <a:lstStyle/>
          <a:p>
            <a:pPr marL="0" indent="0" algn="l">
              <a:buNone/>
            </a:pPr>
            <a:r>
              <a:rPr lang="en-US" sz="1100" kern="0" spc="273" dirty="0"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STEP · 02</a:t>
            </a:r>
            <a:endParaRPr lang="en-US" sz="1100" dirty="0"/>
          </a:p>
        </p:txBody>
      </p:sp>
      <p:sp>
        <p:nvSpPr>
          <p:cNvPr id="16" name="Text 13"/>
          <p:cNvSpPr/>
          <p:nvPr/>
        </p:nvSpPr>
        <p:spPr>
          <a:xfrm>
            <a:off x="10863157" y="3837723"/>
            <a:ext cx="5265154" cy="498128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Autofit/>
          </a:bodyPr>
          <a:lstStyle/>
          <a:p>
            <a:pPr marL="0" indent="0" algn="l">
              <a:lnSpc>
                <a:spcPct val="115000"/>
              </a:lnSpc>
              <a:buNone/>
            </a:pPr>
            <a:r>
              <a:rPr lang="en-US" sz="4000" kern="0" spc="126" dirty="0">
                <a:latin typeface="Georgia" pitchFamily="34" charset="0"/>
                <a:ea typeface="Georgia" pitchFamily="34" charset="-122"/>
                <a:cs typeface="Georgia" pitchFamily="34" charset="-120"/>
              </a:rPr>
              <a:t>讀出</a:t>
            </a:r>
            <a:endParaRPr lang="en-US" sz="4000" dirty="0"/>
          </a:p>
        </p:txBody>
      </p:sp>
      <p:sp>
        <p:nvSpPr>
          <p:cNvPr id="17" name="Text 14"/>
          <p:cNvSpPr/>
          <p:nvPr/>
        </p:nvSpPr>
        <p:spPr>
          <a:xfrm>
            <a:off x="10863157" y="4795055"/>
            <a:ext cx="5265154" cy="30480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Autofit/>
          </a:bodyPr>
          <a:lstStyle/>
          <a:p>
            <a:pPr marL="0" indent="0" algn="l">
              <a:buNone/>
            </a:pPr>
            <a:r>
              <a:rPr lang="en-US" sz="2400" i="1" dirty="0">
                <a:latin typeface="Georgia" pitchFamily="34" charset="0"/>
                <a:ea typeface="Georgia" pitchFamily="34" charset="-122"/>
                <a:cs typeface="Georgia" pitchFamily="34" charset="-120"/>
              </a:rPr>
              <a:t>Retrieve</a:t>
            </a:r>
            <a:endParaRPr lang="en-US" sz="2400" dirty="0"/>
          </a:p>
        </p:txBody>
      </p:sp>
      <p:sp>
        <p:nvSpPr>
          <p:cNvPr id="18" name="Text 15"/>
          <p:cNvSpPr/>
          <p:nvPr/>
        </p:nvSpPr>
        <p:spPr>
          <a:xfrm>
            <a:off x="10863157" y="5290355"/>
            <a:ext cx="2362200" cy="540841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Autofit/>
          </a:bodyPr>
          <a:lstStyle/>
          <a:p>
            <a:pPr marL="0" indent="0" algn="l">
              <a:lnSpc>
                <a:spcPct val="165000"/>
              </a:lnSpc>
              <a:buNone/>
            </a:pPr>
            <a:r>
              <a:rPr lang="en-US" sz="1600" dirty="0">
                <a:latin typeface="Arial" pitchFamily="34" charset="0"/>
                <a:ea typeface="Arial" pitchFamily="34" charset="-122"/>
                <a:cs typeface="Arial" pitchFamily="34" charset="-120"/>
              </a:rPr>
              <a:t>以前叫搜尋，永遠找不到。現在單一窗口，一句話就回答。</a:t>
            </a:r>
            <a:endParaRPr lang="en-US" sz="1600" dirty="0"/>
          </a:p>
        </p:txBody>
      </p:sp>
      <p:sp>
        <p:nvSpPr>
          <p:cNvPr id="19" name="Shape 16"/>
          <p:cNvSpPr/>
          <p:nvPr/>
        </p:nvSpPr>
        <p:spPr>
          <a:xfrm>
            <a:off x="10863157" y="6783692"/>
            <a:ext cx="5111800" cy="9525"/>
          </a:xfrm>
          <a:prstGeom prst="rect">
            <a:avLst/>
          </a:prstGeom>
          <a:solidFill>
            <a:srgbClr val="C9C5BA"/>
          </a:solidFill>
          <a:ln/>
        </p:spPr>
        <p:txBody>
          <a:bodyPr/>
          <a:lstStyle/>
          <a:p>
            <a:endParaRPr lang="zh-TW" altLang="en-US" sz="2800"/>
          </a:p>
        </p:txBody>
      </p:sp>
      <p:sp>
        <p:nvSpPr>
          <p:cNvPr id="20" name="Text 17"/>
          <p:cNvSpPr/>
          <p:nvPr/>
        </p:nvSpPr>
        <p:spPr>
          <a:xfrm>
            <a:off x="10863157" y="6926567"/>
            <a:ext cx="5265154" cy="15240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10000"/>
          </a:bodyPr>
          <a:lstStyle/>
          <a:p>
            <a:pPr marL="0" indent="0" algn="l">
              <a:buNone/>
            </a:pPr>
            <a:r>
              <a:rPr lang="en-US" sz="800" kern="0" spc="165" dirty="0"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ASK · ANSWER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5F2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7750" y="615071"/>
            <a:ext cx="1221135" cy="28575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2402235" y="691271"/>
            <a:ext cx="9525" cy="133350"/>
          </a:xfrm>
          <a:prstGeom prst="rect">
            <a:avLst/>
          </a:prstGeom>
          <a:solidFill>
            <a:srgbClr val="C9C5BA"/>
          </a:solidFill>
          <a:ln/>
        </p:spPr>
        <p:txBody>
          <a:bodyPr/>
          <a:lstStyle/>
          <a:p>
            <a:endParaRPr lang="zh-TW" altLang="en-US"/>
          </a:p>
        </p:txBody>
      </p:sp>
      <p:sp>
        <p:nvSpPr>
          <p:cNvPr id="4" name="Text 1"/>
          <p:cNvSpPr/>
          <p:nvPr/>
        </p:nvSpPr>
        <p:spPr>
          <a:xfrm>
            <a:off x="2545110" y="691271"/>
            <a:ext cx="1201192" cy="17145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10000"/>
          </a:bodyPr>
          <a:lstStyle/>
          <a:p>
            <a:pPr marL="0" indent="0" algn="l">
              <a:buNone/>
            </a:pPr>
            <a:r>
              <a:rPr lang="en-US" sz="900" kern="0" spc="198" dirty="0">
                <a:solidFill>
                  <a:srgbClr val="8A8782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YES CERAMICS</a:t>
            </a:r>
            <a:endParaRPr lang="en-US" sz="900" dirty="0"/>
          </a:p>
        </p:txBody>
      </p:sp>
      <p:sp>
        <p:nvSpPr>
          <p:cNvPr id="5" name="Text 2"/>
          <p:cNvSpPr/>
          <p:nvPr/>
        </p:nvSpPr>
        <p:spPr>
          <a:xfrm>
            <a:off x="15887849" y="686508"/>
            <a:ext cx="1428601" cy="180975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10000"/>
          </a:bodyPr>
          <a:lstStyle/>
          <a:p>
            <a:pPr marL="0" indent="0" algn="l">
              <a:buNone/>
            </a:pPr>
            <a:r>
              <a:rPr lang="en-US" sz="975" kern="0" spc="176" dirty="0">
                <a:solidFill>
                  <a:srgbClr val="8A8782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CHAPTER MARKER</a:t>
            </a:r>
            <a:endParaRPr lang="en-US" sz="975" dirty="0"/>
          </a:p>
        </p:txBody>
      </p:sp>
      <p:sp>
        <p:nvSpPr>
          <p:cNvPr id="6" name="Text 3"/>
          <p:cNvSpPr/>
          <p:nvPr/>
        </p:nvSpPr>
        <p:spPr>
          <a:xfrm>
            <a:off x="1047750" y="1194223"/>
            <a:ext cx="3620167" cy="807720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marL="0" indent="0" algn="l">
              <a:lnSpc>
                <a:spcPct val="90000"/>
              </a:lnSpc>
              <a:buNone/>
            </a:pPr>
            <a:r>
              <a:rPr lang="en-US" sz="15000" i="1" kern="0" spc="-600" dirty="0">
                <a:solidFill>
                  <a:srgbClr val="8A8782">
                    <a:alpha val="92000"/>
                  </a:srgbClr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II</a:t>
            </a:r>
            <a:endParaRPr lang="en-US" sz="15000" dirty="0"/>
          </a:p>
        </p:txBody>
      </p:sp>
      <p:sp>
        <p:nvSpPr>
          <p:cNvPr id="7" name="Text 4"/>
          <p:cNvSpPr/>
          <p:nvPr/>
        </p:nvSpPr>
        <p:spPr>
          <a:xfrm>
            <a:off x="5133975" y="1208034"/>
            <a:ext cx="12469463" cy="180975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ctr">
            <a:normAutofit fontScale="92500" lnSpcReduction="10000"/>
          </a:bodyPr>
          <a:lstStyle/>
          <a:p>
            <a:pPr marL="0" indent="0" algn="l">
              <a:buNone/>
            </a:pPr>
            <a:r>
              <a:rPr lang="en-US" sz="975" kern="0" spc="273" dirty="0">
                <a:solidFill>
                  <a:srgbClr val="1F7A7C">
                    <a:alpha val="84000"/>
                  </a:srgbClr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CHAPTER TWO</a:t>
            </a:r>
            <a:endParaRPr lang="en-US" sz="975" dirty="0"/>
          </a:p>
        </p:txBody>
      </p:sp>
      <p:sp>
        <p:nvSpPr>
          <p:cNvPr id="8" name="Text 5"/>
          <p:cNvSpPr/>
          <p:nvPr/>
        </p:nvSpPr>
        <p:spPr>
          <a:xfrm>
            <a:off x="5133975" y="1579509"/>
            <a:ext cx="12469463" cy="1518196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20000"/>
          </a:bodyPr>
          <a:lstStyle/>
          <a:p>
            <a:pPr marL="0" indent="0" algn="l">
              <a:lnSpc>
                <a:spcPct val="105000"/>
              </a:lnSpc>
              <a:buNone/>
            </a:pPr>
            <a:r>
              <a:rPr lang="en-US" sz="11100" kern="0" spc="222" dirty="0">
                <a:solidFill>
                  <a:srgbClr val="0F0F0E">
                    <a:alpha val="84000"/>
                  </a:srgbClr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知識進庫內容</a:t>
            </a:r>
            <a:endParaRPr lang="en-US" sz="11100" dirty="0"/>
          </a:p>
        </p:txBody>
      </p:sp>
      <p:sp>
        <p:nvSpPr>
          <p:cNvPr id="9" name="Text 6"/>
          <p:cNvSpPr/>
          <p:nvPr/>
        </p:nvSpPr>
        <p:spPr>
          <a:xfrm>
            <a:off x="5133975" y="3317083"/>
            <a:ext cx="12469463" cy="603796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20000"/>
          </a:bodyPr>
          <a:lstStyle/>
          <a:p>
            <a:pPr marL="0" indent="0" algn="l">
              <a:lnSpc>
                <a:spcPct val="110000"/>
              </a:lnSpc>
              <a:buNone/>
            </a:pPr>
            <a:r>
              <a:rPr lang="en-US" sz="4050" i="1" kern="0" spc="-40" dirty="0">
                <a:latin typeface="Georgia" pitchFamily="34" charset="0"/>
                <a:ea typeface="Georgia" pitchFamily="34" charset="-122"/>
                <a:cs typeface="Georgia" pitchFamily="34" charset="-120"/>
              </a:rPr>
              <a:t>What Goes In</a:t>
            </a:r>
            <a:endParaRPr lang="en-US" sz="4050" dirty="0"/>
          </a:p>
        </p:txBody>
      </p:sp>
      <p:sp>
        <p:nvSpPr>
          <p:cNvPr id="10" name="Text 7"/>
          <p:cNvSpPr/>
          <p:nvPr/>
        </p:nvSpPr>
        <p:spPr>
          <a:xfrm>
            <a:off x="5133975" y="4307706"/>
            <a:ext cx="7456170" cy="81528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20000"/>
          </a:bodyPr>
          <a:lstStyle/>
          <a:p>
            <a:pPr marL="0" indent="0" algn="l">
              <a:lnSpc>
                <a:spcPct val="170000"/>
              </a:lnSpc>
              <a:buNone/>
            </a:pPr>
            <a:r>
              <a:rPr lang="en-US" sz="1800" dirty="0">
                <a:latin typeface="Arial" pitchFamily="34" charset="0"/>
                <a:ea typeface="Arial" pitchFamily="34" charset="-122"/>
                <a:cs typeface="Arial" pitchFamily="34" charset="-120"/>
              </a:rPr>
              <a:t>三種知識、五種格式。內部、對外、老闆腦袋；影片、文字、表格、圖、PDF。全部都得進庫。</a:t>
            </a:r>
            <a:endParaRPr lang="en-US" sz="1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5F2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7750" y="615784"/>
            <a:ext cx="1221135" cy="28575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2402235" y="691984"/>
            <a:ext cx="9525" cy="133350"/>
          </a:xfrm>
          <a:prstGeom prst="rect">
            <a:avLst/>
          </a:prstGeom>
          <a:solidFill>
            <a:srgbClr val="C9C5BA"/>
          </a:solidFill>
          <a:ln/>
        </p:spPr>
        <p:txBody>
          <a:bodyPr/>
          <a:lstStyle/>
          <a:p>
            <a:endParaRPr lang="zh-TW" altLang="en-US"/>
          </a:p>
        </p:txBody>
      </p:sp>
      <p:sp>
        <p:nvSpPr>
          <p:cNvPr id="4" name="Text 1"/>
          <p:cNvSpPr/>
          <p:nvPr/>
        </p:nvSpPr>
        <p:spPr>
          <a:xfrm>
            <a:off x="2545110" y="691984"/>
            <a:ext cx="1201192" cy="17145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10000"/>
          </a:bodyPr>
          <a:lstStyle/>
          <a:p>
            <a:pPr marL="0" indent="0" algn="l">
              <a:buNone/>
            </a:pPr>
            <a:r>
              <a:rPr lang="en-US" sz="900" kern="0" spc="198" dirty="0">
                <a:solidFill>
                  <a:srgbClr val="8A8782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YES CERAMICS</a:t>
            </a:r>
            <a:endParaRPr lang="en-US" sz="900" dirty="0"/>
          </a:p>
        </p:txBody>
      </p:sp>
      <p:sp>
        <p:nvSpPr>
          <p:cNvPr id="5" name="Text 2"/>
          <p:cNvSpPr/>
          <p:nvPr/>
        </p:nvSpPr>
        <p:spPr>
          <a:xfrm>
            <a:off x="15694670" y="687222"/>
            <a:ext cx="1621780" cy="180975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10000"/>
          </a:bodyPr>
          <a:lstStyle/>
          <a:p>
            <a:pPr marL="0" indent="0" algn="l">
              <a:buNone/>
            </a:pPr>
            <a:r>
              <a:rPr lang="en-US" sz="975" kern="0" spc="176" dirty="0">
                <a:solidFill>
                  <a:srgbClr val="8A8782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II — AT A GLANCE</a:t>
            </a:r>
            <a:endParaRPr lang="en-US" sz="975" dirty="0"/>
          </a:p>
        </p:txBody>
      </p:sp>
      <p:sp>
        <p:nvSpPr>
          <p:cNvPr id="6" name="Text 3"/>
          <p:cNvSpPr/>
          <p:nvPr/>
        </p:nvSpPr>
        <p:spPr>
          <a:xfrm>
            <a:off x="1047750" y="909888"/>
            <a:ext cx="16678275" cy="180975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ctr">
            <a:normAutofit fontScale="92500" lnSpcReduction="10000"/>
          </a:bodyPr>
          <a:lstStyle/>
          <a:p>
            <a:pPr marL="0" indent="0" algn="l">
              <a:buNone/>
            </a:pPr>
            <a:r>
              <a:rPr lang="en-US" sz="975" kern="0" spc="273" dirty="0">
                <a:solidFill>
                  <a:srgbClr val="1F7A7C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II — THREE KINDS OF KNOWLEDGE</a:t>
            </a:r>
            <a:endParaRPr lang="en-US" sz="975" dirty="0"/>
          </a:p>
        </p:txBody>
      </p:sp>
      <p:sp>
        <p:nvSpPr>
          <p:cNvPr id="7" name="Text 4"/>
          <p:cNvSpPr/>
          <p:nvPr/>
        </p:nvSpPr>
        <p:spPr>
          <a:xfrm>
            <a:off x="1047750" y="1224213"/>
            <a:ext cx="16678275" cy="72390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20000"/>
          </a:bodyPr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5400" i="1" kern="0" spc="-108" dirty="0">
                <a:solidFill>
                  <a:srgbClr val="0F0F0E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3</a:t>
            </a:r>
            <a:r>
              <a:rPr lang="zh-TW" altLang="en-US" sz="5400" i="1" kern="0" spc="-108" dirty="0">
                <a:solidFill>
                  <a:srgbClr val="0F0F0E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種類型，都不同樣式</a:t>
            </a:r>
            <a:endParaRPr lang="en-US" sz="5400" dirty="0"/>
          </a:p>
        </p:txBody>
      </p:sp>
      <p:sp>
        <p:nvSpPr>
          <p:cNvPr id="8" name="Text 5"/>
          <p:cNvSpPr/>
          <p:nvPr/>
        </p:nvSpPr>
        <p:spPr>
          <a:xfrm>
            <a:off x="1047750" y="2081463"/>
            <a:ext cx="16678275" cy="371475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marL="0" indent="0" algn="l">
              <a:buNone/>
            </a:pPr>
            <a:r>
              <a:rPr lang="en-US" sz="1800" kern="0" spc="144" dirty="0">
                <a:solidFill>
                  <a:srgbClr val="8A8782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三種知識，全部都要進庫</a:t>
            </a:r>
            <a:endParaRPr lang="en-US" sz="1800" dirty="0"/>
          </a:p>
        </p:txBody>
      </p:sp>
      <p:sp>
        <p:nvSpPr>
          <p:cNvPr id="9" name="Shape 6"/>
          <p:cNvSpPr/>
          <p:nvPr/>
        </p:nvSpPr>
        <p:spPr>
          <a:xfrm>
            <a:off x="1047750" y="2971800"/>
            <a:ext cx="16192500" cy="9525"/>
          </a:xfrm>
          <a:prstGeom prst="rect">
            <a:avLst/>
          </a:prstGeom>
          <a:solidFill>
            <a:srgbClr val="C9C5BA"/>
          </a:solidFill>
          <a:ln/>
        </p:spPr>
        <p:txBody>
          <a:bodyPr/>
          <a:lstStyle/>
          <a:p>
            <a:endParaRPr lang="zh-TW" altLang="en-US"/>
          </a:p>
        </p:txBody>
      </p:sp>
      <p:sp>
        <p:nvSpPr>
          <p:cNvPr id="10" name="Shape 7"/>
          <p:cNvSpPr/>
          <p:nvPr/>
        </p:nvSpPr>
        <p:spPr>
          <a:xfrm>
            <a:off x="6435626" y="3011051"/>
            <a:ext cx="9525" cy="6429375"/>
          </a:xfrm>
          <a:prstGeom prst="rect">
            <a:avLst/>
          </a:prstGeom>
          <a:solidFill>
            <a:srgbClr val="C9C5BA">
              <a:alpha val="83000"/>
            </a:srgbClr>
          </a:solidFill>
          <a:ln/>
        </p:spPr>
        <p:txBody>
          <a:bodyPr/>
          <a:lstStyle/>
          <a:p>
            <a:endParaRPr lang="zh-TW" altLang="en-US"/>
          </a:p>
        </p:txBody>
      </p:sp>
      <p:sp>
        <p:nvSpPr>
          <p:cNvPr id="11" name="Text 8"/>
          <p:cNvSpPr/>
          <p:nvPr/>
        </p:nvSpPr>
        <p:spPr>
          <a:xfrm>
            <a:off x="1047750" y="3582551"/>
            <a:ext cx="5157082" cy="17145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10000"/>
          </a:bodyPr>
          <a:lstStyle/>
          <a:p>
            <a:pPr marL="0" indent="0" algn="l">
              <a:buNone/>
            </a:pPr>
            <a:r>
              <a:rPr lang="en-US" sz="900" kern="0" spc="234" dirty="0">
                <a:solidFill>
                  <a:srgbClr val="1F7A7C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INTERNAL · 01</a:t>
            </a:r>
            <a:endParaRPr lang="en-US" sz="900" dirty="0"/>
          </a:p>
        </p:txBody>
      </p:sp>
      <p:sp>
        <p:nvSpPr>
          <p:cNvPr id="12" name="Text 9"/>
          <p:cNvSpPr/>
          <p:nvPr/>
        </p:nvSpPr>
        <p:spPr>
          <a:xfrm>
            <a:off x="1047750" y="4058801"/>
            <a:ext cx="5157082" cy="194310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20000"/>
          </a:bodyPr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15000" i="1" kern="0" spc="-600" dirty="0">
                <a:solidFill>
                  <a:srgbClr val="0F0F0E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01</a:t>
            </a:r>
            <a:endParaRPr lang="en-US" sz="15000" dirty="0"/>
          </a:p>
        </p:txBody>
      </p:sp>
      <p:sp>
        <p:nvSpPr>
          <p:cNvPr id="13" name="Text 10"/>
          <p:cNvSpPr/>
          <p:nvPr/>
        </p:nvSpPr>
        <p:spPr>
          <a:xfrm>
            <a:off x="1047750" y="6249551"/>
            <a:ext cx="5157082" cy="390525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marL="0" indent="0" algn="l">
              <a:buNone/>
            </a:pPr>
            <a:r>
              <a:rPr lang="en-US" sz="1950" kern="0" spc="117" dirty="0">
                <a:solidFill>
                  <a:srgbClr val="0F0F0E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公司內部</a:t>
            </a:r>
            <a:endParaRPr lang="en-US" sz="1950" dirty="0"/>
          </a:p>
        </p:txBody>
      </p:sp>
      <p:sp>
        <p:nvSpPr>
          <p:cNvPr id="14" name="Text 11"/>
          <p:cNvSpPr/>
          <p:nvPr/>
        </p:nvSpPr>
        <p:spPr>
          <a:xfrm>
            <a:off x="1047750" y="6735326"/>
            <a:ext cx="2943225" cy="572393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20000"/>
          </a:bodyPr>
          <a:lstStyle/>
          <a:p>
            <a:pPr marL="0" indent="0" algn="l">
              <a:lnSpc>
                <a:spcPct val="165000"/>
              </a:lnSpc>
              <a:buNone/>
            </a:pPr>
            <a:r>
              <a:rPr lang="en-US" sz="1275" dirty="0">
                <a:solidFill>
                  <a:srgbClr val="2C2A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經管、人資、廠商；要分部門、要跨部門權限。三件事：收集、脈絡、權限。</a:t>
            </a:r>
            <a:endParaRPr lang="en-US" sz="1275" dirty="0"/>
          </a:p>
        </p:txBody>
      </p:sp>
      <p:sp>
        <p:nvSpPr>
          <p:cNvPr id="15" name="Shape 12"/>
          <p:cNvSpPr/>
          <p:nvPr/>
        </p:nvSpPr>
        <p:spPr>
          <a:xfrm>
            <a:off x="11833175" y="3043372"/>
            <a:ext cx="9525" cy="6429375"/>
          </a:xfrm>
          <a:prstGeom prst="rect">
            <a:avLst/>
          </a:prstGeom>
          <a:solidFill>
            <a:srgbClr val="C9C5BA">
              <a:alpha val="64000"/>
            </a:srgbClr>
          </a:solidFill>
          <a:ln/>
        </p:spPr>
        <p:txBody>
          <a:bodyPr/>
          <a:lstStyle/>
          <a:p>
            <a:endParaRPr lang="zh-TW" altLang="en-US"/>
          </a:p>
        </p:txBody>
      </p:sp>
      <p:sp>
        <p:nvSpPr>
          <p:cNvPr id="16" name="Text 13"/>
          <p:cNvSpPr/>
          <p:nvPr/>
        </p:nvSpPr>
        <p:spPr>
          <a:xfrm>
            <a:off x="6445151" y="3614872"/>
            <a:ext cx="5157235" cy="17145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10000"/>
          </a:bodyPr>
          <a:lstStyle/>
          <a:p>
            <a:pPr marL="0" indent="0" algn="l">
              <a:buNone/>
            </a:pPr>
            <a:r>
              <a:rPr lang="en-US" sz="900" kern="0" spc="234" dirty="0">
                <a:solidFill>
                  <a:srgbClr val="1F7A7C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EXTERNAL · 02</a:t>
            </a:r>
            <a:endParaRPr lang="en-US" sz="900" dirty="0"/>
          </a:p>
        </p:txBody>
      </p:sp>
      <p:sp>
        <p:nvSpPr>
          <p:cNvPr id="17" name="Text 14"/>
          <p:cNvSpPr/>
          <p:nvPr/>
        </p:nvSpPr>
        <p:spPr>
          <a:xfrm>
            <a:off x="6445151" y="4091122"/>
            <a:ext cx="5157235" cy="194310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20000"/>
          </a:bodyPr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15000" i="1" kern="0" spc="-600" dirty="0">
                <a:solidFill>
                  <a:srgbClr val="0F0F0E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02</a:t>
            </a:r>
            <a:endParaRPr lang="en-US" sz="15000" dirty="0"/>
          </a:p>
        </p:txBody>
      </p:sp>
      <p:sp>
        <p:nvSpPr>
          <p:cNvPr id="18" name="Text 15"/>
          <p:cNvSpPr/>
          <p:nvPr/>
        </p:nvSpPr>
        <p:spPr>
          <a:xfrm>
            <a:off x="6445151" y="6281872"/>
            <a:ext cx="5157235" cy="390525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marL="0" indent="0" algn="l">
              <a:buNone/>
            </a:pPr>
            <a:r>
              <a:rPr lang="en-US" sz="1950" kern="0" spc="117" dirty="0">
                <a:solidFill>
                  <a:srgbClr val="0F0F0E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公司對外</a:t>
            </a:r>
            <a:endParaRPr lang="en-US" sz="1950" dirty="0"/>
          </a:p>
        </p:txBody>
      </p:sp>
      <p:sp>
        <p:nvSpPr>
          <p:cNvPr id="19" name="Text 16"/>
          <p:cNvSpPr/>
          <p:nvPr/>
        </p:nvSpPr>
        <p:spPr>
          <a:xfrm>
            <a:off x="6445151" y="6767647"/>
            <a:ext cx="2943225" cy="839539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20000"/>
          </a:bodyPr>
          <a:lstStyle/>
          <a:p>
            <a:pPr marL="0" indent="0" algn="l">
              <a:lnSpc>
                <a:spcPct val="165000"/>
              </a:lnSpc>
              <a:buNone/>
            </a:pPr>
            <a:r>
              <a:rPr lang="en-US" sz="1275" dirty="0">
                <a:solidFill>
                  <a:srgbClr val="2C2A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對公部門、供應商、客戶、社群（FB / IG / TikTok）。每個窗口都要有對應的擷取方式。</a:t>
            </a:r>
            <a:endParaRPr lang="en-US" sz="1275" dirty="0"/>
          </a:p>
        </p:txBody>
      </p:sp>
      <p:sp>
        <p:nvSpPr>
          <p:cNvPr id="20" name="Text 17"/>
          <p:cNvSpPr/>
          <p:nvPr/>
        </p:nvSpPr>
        <p:spPr>
          <a:xfrm>
            <a:off x="11842700" y="3683033"/>
            <a:ext cx="5167046" cy="17145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10000"/>
          </a:bodyPr>
          <a:lstStyle/>
          <a:p>
            <a:pPr marL="0" indent="0" algn="l">
              <a:buNone/>
            </a:pPr>
            <a:r>
              <a:rPr lang="en-US" sz="900" kern="0" spc="234" dirty="0">
                <a:solidFill>
                  <a:srgbClr val="1F7A7C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OWNER · 03</a:t>
            </a:r>
            <a:endParaRPr lang="en-US" sz="900" dirty="0"/>
          </a:p>
        </p:txBody>
      </p:sp>
      <p:sp>
        <p:nvSpPr>
          <p:cNvPr id="21" name="Text 18"/>
          <p:cNvSpPr/>
          <p:nvPr/>
        </p:nvSpPr>
        <p:spPr>
          <a:xfrm>
            <a:off x="11842700" y="4159283"/>
            <a:ext cx="5167046" cy="194310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20000"/>
          </a:bodyPr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15000" i="1" kern="0" spc="-600" dirty="0">
                <a:solidFill>
                  <a:srgbClr val="0F0F0E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03</a:t>
            </a:r>
            <a:endParaRPr lang="en-US" sz="15000" dirty="0"/>
          </a:p>
        </p:txBody>
      </p:sp>
      <p:sp>
        <p:nvSpPr>
          <p:cNvPr id="22" name="Text 19"/>
          <p:cNvSpPr/>
          <p:nvPr/>
        </p:nvSpPr>
        <p:spPr>
          <a:xfrm>
            <a:off x="11842700" y="6350033"/>
            <a:ext cx="5167046" cy="390525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marL="0" indent="0" algn="l">
              <a:buNone/>
            </a:pPr>
            <a:r>
              <a:rPr lang="en-US" sz="1950" kern="0" spc="117" dirty="0">
                <a:solidFill>
                  <a:srgbClr val="0F0F0E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老闆自己</a:t>
            </a:r>
            <a:endParaRPr lang="en-US" sz="1950" dirty="0"/>
          </a:p>
        </p:txBody>
      </p:sp>
      <p:sp>
        <p:nvSpPr>
          <p:cNvPr id="23" name="Text 20"/>
          <p:cNvSpPr/>
          <p:nvPr/>
        </p:nvSpPr>
        <p:spPr>
          <a:xfrm>
            <a:off x="11842700" y="6835808"/>
            <a:ext cx="2943225" cy="572393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20000"/>
          </a:bodyPr>
          <a:lstStyle/>
          <a:p>
            <a:pPr marL="0" indent="0" algn="l">
              <a:lnSpc>
                <a:spcPct val="165000"/>
              </a:lnSpc>
              <a:buNone/>
            </a:pPr>
            <a:r>
              <a:rPr lang="en-US" sz="1275" dirty="0">
                <a:solidFill>
                  <a:srgbClr val="2C2A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公司方向、產業趨勢、未來怎麼走。沒人能代替你整理這些。</a:t>
            </a:r>
            <a:endParaRPr lang="en-US" sz="1275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5F2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7750" y="619360"/>
            <a:ext cx="1221135" cy="28575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2402235" y="695560"/>
            <a:ext cx="9525" cy="133350"/>
          </a:xfrm>
          <a:prstGeom prst="rect">
            <a:avLst/>
          </a:prstGeom>
          <a:solidFill>
            <a:srgbClr val="C9C5BA"/>
          </a:solidFill>
          <a:ln/>
        </p:spPr>
        <p:txBody>
          <a:bodyPr/>
          <a:lstStyle/>
          <a:p>
            <a:endParaRPr lang="zh-TW" altLang="en-US"/>
          </a:p>
        </p:txBody>
      </p:sp>
      <p:sp>
        <p:nvSpPr>
          <p:cNvPr id="4" name="Text 1"/>
          <p:cNvSpPr/>
          <p:nvPr/>
        </p:nvSpPr>
        <p:spPr>
          <a:xfrm>
            <a:off x="2545110" y="695560"/>
            <a:ext cx="1201192" cy="17145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10000"/>
          </a:bodyPr>
          <a:lstStyle/>
          <a:p>
            <a:pPr marL="0" indent="0" algn="l">
              <a:buNone/>
            </a:pPr>
            <a:r>
              <a:rPr lang="en-US" sz="900" kern="0" spc="198" dirty="0">
                <a:solidFill>
                  <a:srgbClr val="8A8782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YES CERAMICS</a:t>
            </a:r>
            <a:endParaRPr lang="en-US" sz="900" dirty="0"/>
          </a:p>
        </p:txBody>
      </p:sp>
      <p:sp>
        <p:nvSpPr>
          <p:cNvPr id="5" name="Text 2"/>
          <p:cNvSpPr/>
          <p:nvPr/>
        </p:nvSpPr>
        <p:spPr>
          <a:xfrm>
            <a:off x="15598080" y="690797"/>
            <a:ext cx="1718370" cy="180975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10000"/>
          </a:bodyPr>
          <a:lstStyle/>
          <a:p>
            <a:pPr marL="0" indent="0" algn="l">
              <a:buNone/>
            </a:pPr>
            <a:r>
              <a:rPr lang="en-US" sz="975" kern="0" spc="176" dirty="0">
                <a:solidFill>
                  <a:srgbClr val="8A8782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IV.3 — TWO ROUTES</a:t>
            </a:r>
            <a:endParaRPr lang="en-US" sz="975" dirty="0"/>
          </a:p>
        </p:txBody>
      </p:sp>
      <p:sp>
        <p:nvSpPr>
          <p:cNvPr id="6" name="Text 3"/>
          <p:cNvSpPr/>
          <p:nvPr/>
        </p:nvSpPr>
        <p:spPr>
          <a:xfrm>
            <a:off x="1047750" y="974183"/>
            <a:ext cx="3106022" cy="180975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ctr">
            <a:normAutofit fontScale="92500" lnSpcReduction="10000"/>
          </a:bodyPr>
          <a:lstStyle/>
          <a:p>
            <a:pPr marL="0" indent="0" algn="l">
              <a:buNone/>
            </a:pPr>
            <a:r>
              <a:rPr lang="en-US" sz="975" kern="0" spc="273" dirty="0">
                <a:solidFill>
                  <a:srgbClr val="1F7A7C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IV.3 — WIKI OR EMBEDDING</a:t>
            </a:r>
            <a:endParaRPr lang="en-US" sz="975" dirty="0"/>
          </a:p>
        </p:txBody>
      </p:sp>
      <p:sp>
        <p:nvSpPr>
          <p:cNvPr id="7" name="Text 4"/>
          <p:cNvSpPr/>
          <p:nvPr/>
        </p:nvSpPr>
        <p:spPr>
          <a:xfrm>
            <a:off x="1047750" y="1345658"/>
            <a:ext cx="13806331" cy="78105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20000"/>
          </a:bodyPr>
          <a:lstStyle/>
          <a:p>
            <a:pPr marL="0" indent="0" algn="l">
              <a:lnSpc>
                <a:spcPct val="100000"/>
              </a:lnSpc>
              <a:buNone/>
            </a:pPr>
            <a:r>
              <a:rPr lang="zh-TW" altLang="en-US" sz="5850" i="1" kern="0" spc="-117" dirty="0">
                <a:solidFill>
                  <a:srgbClr val="0F0F0E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不同的知識，有不同的應對方式</a:t>
            </a:r>
            <a:endParaRPr lang="en-US" sz="5850" dirty="0"/>
          </a:p>
        </p:txBody>
      </p:sp>
      <p:sp>
        <p:nvSpPr>
          <p:cNvPr id="8" name="Text 5"/>
          <p:cNvSpPr/>
          <p:nvPr/>
        </p:nvSpPr>
        <p:spPr>
          <a:xfrm>
            <a:off x="14756755" y="1736183"/>
            <a:ext cx="2483495" cy="390525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marL="0" indent="0" algn="r">
              <a:buNone/>
            </a:pPr>
            <a:r>
              <a:rPr lang="en-US" sz="1950" kern="0" spc="156" dirty="0">
                <a:solidFill>
                  <a:srgbClr val="8A8782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兩條路線，互補使用</a:t>
            </a:r>
            <a:endParaRPr lang="en-US" sz="1950" dirty="0"/>
          </a:p>
        </p:txBody>
      </p:sp>
      <p:sp>
        <p:nvSpPr>
          <p:cNvPr id="9" name="Shape 6"/>
          <p:cNvSpPr/>
          <p:nvPr/>
        </p:nvSpPr>
        <p:spPr>
          <a:xfrm>
            <a:off x="1047750" y="2638425"/>
            <a:ext cx="16192500" cy="9525"/>
          </a:xfrm>
          <a:prstGeom prst="rect">
            <a:avLst/>
          </a:prstGeom>
          <a:solidFill>
            <a:srgbClr val="C9C5BA"/>
          </a:solidFill>
          <a:ln/>
        </p:spPr>
        <p:txBody>
          <a:bodyPr/>
          <a:lstStyle/>
          <a:p>
            <a:endParaRPr lang="zh-TW" altLang="en-US"/>
          </a:p>
        </p:txBody>
      </p:sp>
      <p:sp>
        <p:nvSpPr>
          <p:cNvPr id="10" name="Shape 7"/>
          <p:cNvSpPr/>
          <p:nvPr/>
        </p:nvSpPr>
        <p:spPr>
          <a:xfrm>
            <a:off x="9134475" y="2692357"/>
            <a:ext cx="9525" cy="6762750"/>
          </a:xfrm>
          <a:prstGeom prst="rect">
            <a:avLst/>
          </a:prstGeom>
          <a:solidFill>
            <a:srgbClr val="C9C5BA">
              <a:alpha val="74000"/>
            </a:srgbClr>
          </a:solidFill>
          <a:ln/>
        </p:spPr>
        <p:txBody>
          <a:bodyPr/>
          <a:lstStyle/>
          <a:p>
            <a:endParaRPr lang="zh-TW" altLang="en-US"/>
          </a:p>
        </p:txBody>
      </p:sp>
      <p:sp>
        <p:nvSpPr>
          <p:cNvPr id="11" name="Text 8"/>
          <p:cNvSpPr/>
          <p:nvPr/>
        </p:nvSpPr>
        <p:spPr>
          <a:xfrm>
            <a:off x="1581150" y="3149557"/>
            <a:ext cx="7230523" cy="17145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10000"/>
          </a:bodyPr>
          <a:lstStyle/>
          <a:p>
            <a:pPr marL="0" indent="0" algn="l">
              <a:buNone/>
            </a:pPr>
            <a:r>
              <a:rPr lang="en-US" sz="900" kern="0" spc="252" dirty="0">
                <a:solidFill>
                  <a:srgbClr val="8A8782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— A · WIKI</a:t>
            </a:r>
            <a:endParaRPr lang="en-US" sz="900" dirty="0"/>
          </a:p>
        </p:txBody>
      </p:sp>
      <p:sp>
        <p:nvSpPr>
          <p:cNvPr id="12" name="Text 9"/>
          <p:cNvSpPr/>
          <p:nvPr/>
        </p:nvSpPr>
        <p:spPr>
          <a:xfrm>
            <a:off x="1581150" y="3454357"/>
            <a:ext cx="7230523" cy="541883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10000"/>
          </a:bodyPr>
          <a:lstStyle/>
          <a:p>
            <a:pPr marL="0" indent="0" algn="l">
              <a:lnSpc>
                <a:spcPct val="115000"/>
              </a:lnSpc>
              <a:buNone/>
            </a:pPr>
            <a:r>
              <a:rPr lang="en-US" sz="3450" kern="0" spc="138" dirty="0">
                <a:solidFill>
                  <a:srgbClr val="0F0F0E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Wiki 路線</a:t>
            </a:r>
            <a:endParaRPr lang="en-US" sz="3450" dirty="0"/>
          </a:p>
        </p:txBody>
      </p:sp>
      <p:sp>
        <p:nvSpPr>
          <p:cNvPr id="13" name="Text 10"/>
          <p:cNvSpPr/>
          <p:nvPr/>
        </p:nvSpPr>
        <p:spPr>
          <a:xfrm>
            <a:off x="1581150" y="4015291"/>
            <a:ext cx="7230523" cy="34290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lnSpcReduction="10000"/>
          </a:bodyPr>
          <a:lstStyle/>
          <a:p>
            <a:pPr marL="0" indent="0" algn="l">
              <a:buNone/>
            </a:pPr>
            <a:r>
              <a:rPr lang="en-US" sz="1950" i="1" dirty="0">
                <a:solidFill>
                  <a:srgbClr val="8A8782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Multi-faceted &amp; Associative</a:t>
            </a:r>
            <a:endParaRPr lang="en-US" sz="1950" dirty="0"/>
          </a:p>
        </p:txBody>
      </p:sp>
      <p:sp>
        <p:nvSpPr>
          <p:cNvPr id="14" name="Shape 11"/>
          <p:cNvSpPr/>
          <p:nvPr/>
        </p:nvSpPr>
        <p:spPr>
          <a:xfrm>
            <a:off x="1581150" y="5433474"/>
            <a:ext cx="7019925" cy="9525"/>
          </a:xfrm>
          <a:prstGeom prst="rect">
            <a:avLst/>
          </a:prstGeom>
          <a:solidFill>
            <a:srgbClr val="C9C5BA"/>
          </a:solidFill>
          <a:ln/>
        </p:spPr>
        <p:txBody>
          <a:bodyPr/>
          <a:lstStyle/>
          <a:p>
            <a:endParaRPr lang="zh-TW" altLang="en-US"/>
          </a:p>
        </p:txBody>
      </p:sp>
      <p:sp>
        <p:nvSpPr>
          <p:cNvPr id="15" name="Text 12"/>
          <p:cNvSpPr/>
          <p:nvPr/>
        </p:nvSpPr>
        <p:spPr>
          <a:xfrm>
            <a:off x="1581150" y="4662991"/>
            <a:ext cx="304800" cy="637133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1800" i="1" dirty="0">
                <a:solidFill>
                  <a:srgbClr val="8A8782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＋</a:t>
            </a:r>
            <a:endParaRPr lang="en-US" sz="1800" dirty="0"/>
          </a:p>
        </p:txBody>
      </p:sp>
      <p:sp>
        <p:nvSpPr>
          <p:cNvPr id="16" name="Text 13"/>
          <p:cNvSpPr/>
          <p:nvPr/>
        </p:nvSpPr>
        <p:spPr>
          <a:xfrm>
            <a:off x="1943100" y="4662991"/>
            <a:ext cx="6857714" cy="333375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10000"/>
          </a:bodyPr>
          <a:lstStyle/>
          <a:p>
            <a:pPr marL="0" indent="0" algn="l">
              <a:lnSpc>
                <a:spcPct val="155000"/>
              </a:lnSpc>
              <a:buNone/>
            </a:pPr>
            <a:r>
              <a:rPr lang="en-US" sz="1500" kern="0" spc="60" dirty="0">
                <a:solidFill>
                  <a:srgbClr val="0F0F0E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多面向</a:t>
            </a:r>
            <a:endParaRPr lang="en-US" sz="1500" dirty="0"/>
          </a:p>
        </p:txBody>
      </p:sp>
      <p:sp>
        <p:nvSpPr>
          <p:cNvPr id="17" name="Text 14"/>
          <p:cNvSpPr/>
          <p:nvPr/>
        </p:nvSpPr>
        <p:spPr>
          <a:xfrm>
            <a:off x="1943100" y="4996366"/>
            <a:ext cx="4944618" cy="28575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0" indent="0" algn="l">
              <a:lnSpc>
                <a:spcPct val="155000"/>
              </a:lnSpc>
              <a:buNone/>
            </a:pPr>
            <a:r>
              <a:rPr lang="en-US" sz="1350" dirty="0">
                <a:solidFill>
                  <a:srgbClr val="2C2A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同一件事可以從不同角度切入；員工、設計師、業務各有入口。</a:t>
            </a:r>
            <a:endParaRPr lang="en-US" sz="1350" dirty="0"/>
          </a:p>
        </p:txBody>
      </p:sp>
      <p:sp>
        <p:nvSpPr>
          <p:cNvPr id="18" name="Shape 15"/>
          <p:cNvSpPr/>
          <p:nvPr/>
        </p:nvSpPr>
        <p:spPr>
          <a:xfrm>
            <a:off x="1581150" y="6384932"/>
            <a:ext cx="7019925" cy="9525"/>
          </a:xfrm>
          <a:prstGeom prst="rect">
            <a:avLst/>
          </a:prstGeom>
          <a:solidFill>
            <a:srgbClr val="C9C5BA"/>
          </a:solidFill>
          <a:ln/>
        </p:spPr>
        <p:txBody>
          <a:bodyPr/>
          <a:lstStyle/>
          <a:p>
            <a:endParaRPr lang="zh-TW" altLang="en-US"/>
          </a:p>
        </p:txBody>
      </p:sp>
      <p:sp>
        <p:nvSpPr>
          <p:cNvPr id="19" name="Text 16"/>
          <p:cNvSpPr/>
          <p:nvPr/>
        </p:nvSpPr>
        <p:spPr>
          <a:xfrm>
            <a:off x="1581150" y="5614449"/>
            <a:ext cx="304800" cy="637133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1800" i="1" dirty="0">
                <a:solidFill>
                  <a:srgbClr val="8A8782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＋</a:t>
            </a:r>
            <a:endParaRPr lang="en-US" sz="1800" dirty="0"/>
          </a:p>
        </p:txBody>
      </p:sp>
      <p:sp>
        <p:nvSpPr>
          <p:cNvPr id="20" name="Text 17"/>
          <p:cNvSpPr/>
          <p:nvPr/>
        </p:nvSpPr>
        <p:spPr>
          <a:xfrm>
            <a:off x="1943100" y="5614449"/>
            <a:ext cx="6857714" cy="333375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10000"/>
          </a:bodyPr>
          <a:lstStyle/>
          <a:p>
            <a:pPr marL="0" indent="0" algn="l">
              <a:lnSpc>
                <a:spcPct val="155000"/>
              </a:lnSpc>
              <a:buNone/>
            </a:pPr>
            <a:r>
              <a:rPr lang="en-US" sz="1500" kern="0" spc="60" dirty="0">
                <a:solidFill>
                  <a:srgbClr val="0F0F0E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關聯與發想</a:t>
            </a:r>
            <a:endParaRPr lang="en-US" sz="1500" dirty="0"/>
          </a:p>
        </p:txBody>
      </p:sp>
      <p:sp>
        <p:nvSpPr>
          <p:cNvPr id="21" name="Text 18"/>
          <p:cNvSpPr/>
          <p:nvPr/>
        </p:nvSpPr>
        <p:spPr>
          <a:xfrm>
            <a:off x="1943100" y="5947824"/>
            <a:ext cx="4238244" cy="28575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0" indent="0" algn="l">
              <a:lnSpc>
                <a:spcPct val="155000"/>
              </a:lnSpc>
              <a:buNone/>
            </a:pPr>
            <a:r>
              <a:rPr lang="en-US" sz="1350" dirty="0">
                <a:solidFill>
                  <a:srgbClr val="2C2A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一頁連到另一頁，邊讀邊發現新關聯。適合腦力激盪。</a:t>
            </a:r>
            <a:endParaRPr lang="en-US" sz="1350" dirty="0"/>
          </a:p>
        </p:txBody>
      </p:sp>
      <p:sp>
        <p:nvSpPr>
          <p:cNvPr id="22" name="Shape 19"/>
          <p:cNvSpPr/>
          <p:nvPr/>
        </p:nvSpPr>
        <p:spPr>
          <a:xfrm>
            <a:off x="1581150" y="7336391"/>
            <a:ext cx="7019925" cy="9525"/>
          </a:xfrm>
          <a:prstGeom prst="rect">
            <a:avLst/>
          </a:prstGeom>
          <a:solidFill>
            <a:srgbClr val="C9C5BA"/>
          </a:solidFill>
          <a:ln/>
        </p:spPr>
        <p:txBody>
          <a:bodyPr/>
          <a:lstStyle/>
          <a:p>
            <a:endParaRPr lang="zh-TW" altLang="en-US"/>
          </a:p>
        </p:txBody>
      </p:sp>
      <p:sp>
        <p:nvSpPr>
          <p:cNvPr id="23" name="Text 20"/>
          <p:cNvSpPr/>
          <p:nvPr/>
        </p:nvSpPr>
        <p:spPr>
          <a:xfrm>
            <a:off x="1581150" y="6565907"/>
            <a:ext cx="304800" cy="637133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1800" i="1" dirty="0">
                <a:solidFill>
                  <a:srgbClr val="8A8782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＋</a:t>
            </a:r>
            <a:endParaRPr lang="en-US" sz="1800" dirty="0"/>
          </a:p>
        </p:txBody>
      </p:sp>
      <p:sp>
        <p:nvSpPr>
          <p:cNvPr id="24" name="Text 21"/>
          <p:cNvSpPr/>
          <p:nvPr/>
        </p:nvSpPr>
        <p:spPr>
          <a:xfrm>
            <a:off x="1943100" y="6565907"/>
            <a:ext cx="6857714" cy="333375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10000"/>
          </a:bodyPr>
          <a:lstStyle/>
          <a:p>
            <a:pPr marL="0" indent="0" algn="l">
              <a:lnSpc>
                <a:spcPct val="155000"/>
              </a:lnSpc>
              <a:buNone/>
            </a:pPr>
            <a:r>
              <a:rPr lang="en-US" sz="1500" kern="0" spc="60" dirty="0">
                <a:solidFill>
                  <a:srgbClr val="0F0F0E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人類可讀</a:t>
            </a:r>
            <a:endParaRPr lang="en-US" sz="1500" dirty="0"/>
          </a:p>
        </p:txBody>
      </p:sp>
      <p:sp>
        <p:nvSpPr>
          <p:cNvPr id="25" name="Text 22"/>
          <p:cNvSpPr/>
          <p:nvPr/>
        </p:nvSpPr>
        <p:spPr>
          <a:xfrm>
            <a:off x="1943100" y="6899282"/>
            <a:ext cx="3178683" cy="28575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0" indent="0" algn="l">
              <a:lnSpc>
                <a:spcPct val="155000"/>
              </a:lnSpc>
              <a:buNone/>
            </a:pPr>
            <a:r>
              <a:rPr lang="en-US" sz="1350" dirty="0">
                <a:solidFill>
                  <a:srgbClr val="2C2A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結構清楚、有大綱，新人可以從頭讀起。</a:t>
            </a:r>
            <a:endParaRPr lang="en-US" sz="1350" dirty="0"/>
          </a:p>
        </p:txBody>
      </p:sp>
      <p:sp>
        <p:nvSpPr>
          <p:cNvPr id="26" name="Shape 23"/>
          <p:cNvSpPr/>
          <p:nvPr/>
        </p:nvSpPr>
        <p:spPr>
          <a:xfrm>
            <a:off x="1581150" y="8287848"/>
            <a:ext cx="7019925" cy="9525"/>
          </a:xfrm>
          <a:prstGeom prst="rect">
            <a:avLst/>
          </a:prstGeom>
          <a:solidFill>
            <a:srgbClr val="C9C5BA"/>
          </a:solidFill>
          <a:ln/>
        </p:spPr>
        <p:txBody>
          <a:bodyPr/>
          <a:lstStyle/>
          <a:p>
            <a:endParaRPr lang="zh-TW" altLang="en-US"/>
          </a:p>
        </p:txBody>
      </p:sp>
      <p:sp>
        <p:nvSpPr>
          <p:cNvPr id="27" name="Text 24"/>
          <p:cNvSpPr/>
          <p:nvPr/>
        </p:nvSpPr>
        <p:spPr>
          <a:xfrm>
            <a:off x="1581150" y="7517365"/>
            <a:ext cx="304800" cy="637133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1800" i="1" dirty="0">
                <a:solidFill>
                  <a:srgbClr val="8A8782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＋</a:t>
            </a:r>
            <a:endParaRPr lang="en-US" sz="1800" dirty="0"/>
          </a:p>
        </p:txBody>
      </p:sp>
      <p:sp>
        <p:nvSpPr>
          <p:cNvPr id="28" name="Text 25"/>
          <p:cNvSpPr/>
          <p:nvPr/>
        </p:nvSpPr>
        <p:spPr>
          <a:xfrm>
            <a:off x="1943100" y="7517365"/>
            <a:ext cx="6857714" cy="333375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10000"/>
          </a:bodyPr>
          <a:lstStyle/>
          <a:p>
            <a:pPr marL="0" indent="0" algn="l">
              <a:lnSpc>
                <a:spcPct val="155000"/>
              </a:lnSpc>
              <a:buNone/>
            </a:pPr>
            <a:r>
              <a:rPr lang="en-US" sz="1500" kern="0" spc="60" dirty="0">
                <a:solidFill>
                  <a:srgbClr val="0F0F0E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版本可追</a:t>
            </a:r>
            <a:endParaRPr lang="en-US" sz="1500" dirty="0"/>
          </a:p>
        </p:txBody>
      </p:sp>
      <p:sp>
        <p:nvSpPr>
          <p:cNvPr id="29" name="Text 26"/>
          <p:cNvSpPr/>
          <p:nvPr/>
        </p:nvSpPr>
        <p:spPr>
          <a:xfrm>
            <a:off x="1943100" y="7850740"/>
            <a:ext cx="3112767" cy="28575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0" indent="0" algn="l">
              <a:lnSpc>
                <a:spcPct val="155000"/>
              </a:lnSpc>
              <a:buNone/>
            </a:pPr>
            <a:r>
              <a:rPr lang="en-US" sz="1350" dirty="0">
                <a:solidFill>
                  <a:srgbClr val="2C2A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用 GitHub 當底層，每次修改都有歷史。</a:t>
            </a:r>
            <a:endParaRPr lang="en-US" sz="1350" dirty="0"/>
          </a:p>
        </p:txBody>
      </p:sp>
      <p:sp>
        <p:nvSpPr>
          <p:cNvPr id="30" name="Text 27"/>
          <p:cNvSpPr/>
          <p:nvPr/>
        </p:nvSpPr>
        <p:spPr>
          <a:xfrm>
            <a:off x="1581150" y="9055057"/>
            <a:ext cx="7230523" cy="15240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85000" lnSpcReduction="10000"/>
          </a:bodyPr>
          <a:lstStyle/>
          <a:p>
            <a:pPr marL="0" indent="0" algn="l">
              <a:buNone/>
            </a:pPr>
            <a:r>
              <a:rPr lang="en-US" sz="825" kern="0" spc="198" dirty="0">
                <a:solidFill>
                  <a:srgbClr val="8A8782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FOR HUMANS · FOR DISCOVERY</a:t>
            </a:r>
            <a:endParaRPr lang="en-US" sz="825" dirty="0"/>
          </a:p>
        </p:txBody>
      </p:sp>
      <p:sp>
        <p:nvSpPr>
          <p:cNvPr id="31" name="Text 28"/>
          <p:cNvSpPr/>
          <p:nvPr/>
        </p:nvSpPr>
        <p:spPr>
          <a:xfrm>
            <a:off x="9753600" y="3200371"/>
            <a:ext cx="7161848" cy="17145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10000"/>
          </a:bodyPr>
          <a:lstStyle/>
          <a:p>
            <a:pPr marL="0" indent="0" algn="l">
              <a:buNone/>
            </a:pPr>
            <a:r>
              <a:rPr lang="en-US" sz="900" kern="0" spc="252" dirty="0">
                <a:solidFill>
                  <a:srgbClr val="1F7A7C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— B · EMBEDDING</a:t>
            </a:r>
            <a:endParaRPr lang="en-US" sz="900" dirty="0"/>
          </a:p>
        </p:txBody>
      </p:sp>
      <p:sp>
        <p:nvSpPr>
          <p:cNvPr id="32" name="Text 29"/>
          <p:cNvSpPr/>
          <p:nvPr/>
        </p:nvSpPr>
        <p:spPr>
          <a:xfrm>
            <a:off x="9753600" y="3505171"/>
            <a:ext cx="7161848" cy="541883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10000"/>
          </a:bodyPr>
          <a:lstStyle/>
          <a:p>
            <a:pPr marL="0" indent="0" algn="l">
              <a:lnSpc>
                <a:spcPct val="115000"/>
              </a:lnSpc>
              <a:buNone/>
            </a:pPr>
            <a:r>
              <a:rPr lang="en-US" sz="3450" kern="0" spc="138" dirty="0">
                <a:solidFill>
                  <a:srgbClr val="0F0F0E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Embedding 路線</a:t>
            </a:r>
            <a:endParaRPr lang="en-US" sz="3450" dirty="0"/>
          </a:p>
        </p:txBody>
      </p:sp>
      <p:sp>
        <p:nvSpPr>
          <p:cNvPr id="33" name="Text 30"/>
          <p:cNvSpPr/>
          <p:nvPr/>
        </p:nvSpPr>
        <p:spPr>
          <a:xfrm>
            <a:off x="9753600" y="4066104"/>
            <a:ext cx="7161848" cy="34290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lnSpcReduction="10000"/>
          </a:bodyPr>
          <a:lstStyle/>
          <a:p>
            <a:pPr marL="0" indent="0" algn="l">
              <a:buNone/>
            </a:pPr>
            <a:r>
              <a:rPr lang="en-US" sz="1950" i="1" dirty="0">
                <a:solidFill>
                  <a:srgbClr val="8A8782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Single-Aspect &amp; Precise</a:t>
            </a:r>
            <a:endParaRPr lang="en-US" sz="1950" dirty="0"/>
          </a:p>
        </p:txBody>
      </p:sp>
      <p:sp>
        <p:nvSpPr>
          <p:cNvPr id="34" name="Shape 31"/>
          <p:cNvSpPr/>
          <p:nvPr/>
        </p:nvSpPr>
        <p:spPr>
          <a:xfrm>
            <a:off x="9753600" y="5484287"/>
            <a:ext cx="6953250" cy="9525"/>
          </a:xfrm>
          <a:prstGeom prst="rect">
            <a:avLst/>
          </a:prstGeom>
          <a:solidFill>
            <a:srgbClr val="C9C5BA"/>
          </a:solidFill>
          <a:ln/>
        </p:spPr>
        <p:txBody>
          <a:bodyPr/>
          <a:lstStyle/>
          <a:p>
            <a:endParaRPr lang="zh-TW" altLang="en-US"/>
          </a:p>
        </p:txBody>
      </p:sp>
      <p:sp>
        <p:nvSpPr>
          <p:cNvPr id="35" name="Text 32"/>
          <p:cNvSpPr/>
          <p:nvPr/>
        </p:nvSpPr>
        <p:spPr>
          <a:xfrm>
            <a:off x="9753600" y="4713804"/>
            <a:ext cx="304800" cy="637133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1800" i="1" dirty="0">
                <a:solidFill>
                  <a:srgbClr val="1F7A7C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＋</a:t>
            </a:r>
            <a:endParaRPr lang="en-US" sz="1800" dirty="0"/>
          </a:p>
        </p:txBody>
      </p:sp>
      <p:sp>
        <p:nvSpPr>
          <p:cNvPr id="36" name="Text 33"/>
          <p:cNvSpPr/>
          <p:nvPr/>
        </p:nvSpPr>
        <p:spPr>
          <a:xfrm>
            <a:off x="10115550" y="4713804"/>
            <a:ext cx="6789039" cy="333375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10000"/>
          </a:bodyPr>
          <a:lstStyle/>
          <a:p>
            <a:pPr marL="0" indent="0" algn="l">
              <a:lnSpc>
                <a:spcPct val="155000"/>
              </a:lnSpc>
              <a:buNone/>
            </a:pPr>
            <a:r>
              <a:rPr lang="en-US" sz="1500" kern="0" spc="60" dirty="0">
                <a:solidFill>
                  <a:srgbClr val="0F0F0E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單一方向</a:t>
            </a:r>
            <a:endParaRPr lang="en-US" sz="1500" dirty="0"/>
          </a:p>
        </p:txBody>
      </p:sp>
      <p:sp>
        <p:nvSpPr>
          <p:cNvPr id="37" name="Text 34"/>
          <p:cNvSpPr/>
          <p:nvPr/>
        </p:nvSpPr>
        <p:spPr>
          <a:xfrm>
            <a:off x="10115550" y="5047179"/>
            <a:ext cx="4414838" cy="28575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0" indent="0" algn="l">
              <a:lnSpc>
                <a:spcPct val="155000"/>
              </a:lnSpc>
              <a:buNone/>
            </a:pPr>
            <a:r>
              <a:rPr lang="en-US" sz="1350" dirty="0">
                <a:solidFill>
                  <a:srgbClr val="2C2A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針對一個任務（如報價、退貨流程）的精準整理與檢索。</a:t>
            </a:r>
            <a:endParaRPr lang="en-US" sz="1350" dirty="0"/>
          </a:p>
        </p:txBody>
      </p:sp>
      <p:sp>
        <p:nvSpPr>
          <p:cNvPr id="38" name="Shape 35"/>
          <p:cNvSpPr/>
          <p:nvPr/>
        </p:nvSpPr>
        <p:spPr>
          <a:xfrm>
            <a:off x="9753600" y="6435746"/>
            <a:ext cx="6953250" cy="9525"/>
          </a:xfrm>
          <a:prstGeom prst="rect">
            <a:avLst/>
          </a:prstGeom>
          <a:solidFill>
            <a:srgbClr val="C9C5BA"/>
          </a:solidFill>
          <a:ln/>
        </p:spPr>
        <p:txBody>
          <a:bodyPr/>
          <a:lstStyle/>
          <a:p>
            <a:endParaRPr lang="zh-TW" altLang="en-US"/>
          </a:p>
        </p:txBody>
      </p:sp>
      <p:sp>
        <p:nvSpPr>
          <p:cNvPr id="39" name="Text 36"/>
          <p:cNvSpPr/>
          <p:nvPr/>
        </p:nvSpPr>
        <p:spPr>
          <a:xfrm>
            <a:off x="9753600" y="5665262"/>
            <a:ext cx="304800" cy="637133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1800" i="1" dirty="0">
                <a:solidFill>
                  <a:srgbClr val="1F7A7C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＋</a:t>
            </a:r>
            <a:endParaRPr lang="en-US" sz="1800" dirty="0"/>
          </a:p>
        </p:txBody>
      </p:sp>
      <p:sp>
        <p:nvSpPr>
          <p:cNvPr id="40" name="Text 37"/>
          <p:cNvSpPr/>
          <p:nvPr/>
        </p:nvSpPr>
        <p:spPr>
          <a:xfrm>
            <a:off x="10115550" y="5665262"/>
            <a:ext cx="6789039" cy="333375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10000"/>
          </a:bodyPr>
          <a:lstStyle/>
          <a:p>
            <a:pPr marL="0" indent="0" algn="l">
              <a:lnSpc>
                <a:spcPct val="155000"/>
              </a:lnSpc>
              <a:buNone/>
            </a:pPr>
            <a:r>
              <a:rPr lang="en-US" sz="1500" kern="0" spc="60" dirty="0">
                <a:solidFill>
                  <a:srgbClr val="0F0F0E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語意搜尋</a:t>
            </a:r>
            <a:endParaRPr lang="en-US" sz="1500" dirty="0"/>
          </a:p>
        </p:txBody>
      </p:sp>
      <p:sp>
        <p:nvSpPr>
          <p:cNvPr id="41" name="Text 38"/>
          <p:cNvSpPr/>
          <p:nvPr/>
        </p:nvSpPr>
        <p:spPr>
          <a:xfrm>
            <a:off x="10115550" y="5998637"/>
            <a:ext cx="3531870" cy="28575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0" indent="0" algn="l">
              <a:lnSpc>
                <a:spcPct val="155000"/>
              </a:lnSpc>
              <a:buNone/>
            </a:pPr>
            <a:r>
              <a:rPr lang="en-US" sz="1350" dirty="0">
                <a:solidFill>
                  <a:srgbClr val="2C2A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用模糊問題也找得到對的段落，不靠關鍵字。</a:t>
            </a:r>
            <a:endParaRPr lang="en-US" sz="1350" dirty="0"/>
          </a:p>
        </p:txBody>
      </p:sp>
      <p:sp>
        <p:nvSpPr>
          <p:cNvPr id="42" name="Shape 39"/>
          <p:cNvSpPr/>
          <p:nvPr/>
        </p:nvSpPr>
        <p:spPr>
          <a:xfrm>
            <a:off x="9753600" y="7387204"/>
            <a:ext cx="6953250" cy="9525"/>
          </a:xfrm>
          <a:prstGeom prst="rect">
            <a:avLst/>
          </a:prstGeom>
          <a:solidFill>
            <a:srgbClr val="C9C5BA"/>
          </a:solidFill>
          <a:ln/>
        </p:spPr>
        <p:txBody>
          <a:bodyPr/>
          <a:lstStyle/>
          <a:p>
            <a:endParaRPr lang="zh-TW" altLang="en-US"/>
          </a:p>
        </p:txBody>
      </p:sp>
      <p:sp>
        <p:nvSpPr>
          <p:cNvPr id="43" name="Text 40"/>
          <p:cNvSpPr/>
          <p:nvPr/>
        </p:nvSpPr>
        <p:spPr>
          <a:xfrm>
            <a:off x="9753600" y="6616721"/>
            <a:ext cx="304800" cy="637133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1800" i="1" dirty="0">
                <a:solidFill>
                  <a:srgbClr val="1F7A7C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＋</a:t>
            </a:r>
            <a:endParaRPr lang="en-US" sz="1800" dirty="0"/>
          </a:p>
        </p:txBody>
      </p:sp>
      <p:sp>
        <p:nvSpPr>
          <p:cNvPr id="44" name="Text 41"/>
          <p:cNvSpPr/>
          <p:nvPr/>
        </p:nvSpPr>
        <p:spPr>
          <a:xfrm>
            <a:off x="10115550" y="6616721"/>
            <a:ext cx="6789039" cy="333375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10000"/>
          </a:bodyPr>
          <a:lstStyle/>
          <a:p>
            <a:pPr marL="0" indent="0" algn="l">
              <a:lnSpc>
                <a:spcPct val="155000"/>
              </a:lnSpc>
              <a:buNone/>
            </a:pPr>
            <a:r>
              <a:rPr lang="en-US" sz="1500" kern="0" spc="60" dirty="0">
                <a:solidFill>
                  <a:srgbClr val="0F0F0E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給 AI 用</a:t>
            </a:r>
            <a:endParaRPr lang="en-US" sz="1500" dirty="0"/>
          </a:p>
        </p:txBody>
      </p:sp>
      <p:sp>
        <p:nvSpPr>
          <p:cNvPr id="45" name="Text 42"/>
          <p:cNvSpPr/>
          <p:nvPr/>
        </p:nvSpPr>
        <p:spPr>
          <a:xfrm>
            <a:off x="10115550" y="6950096"/>
            <a:ext cx="2853089" cy="28575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 fontScale="92500"/>
          </a:bodyPr>
          <a:lstStyle/>
          <a:p>
            <a:pPr marL="0" indent="0" algn="l">
              <a:lnSpc>
                <a:spcPct val="155000"/>
              </a:lnSpc>
              <a:buNone/>
            </a:pPr>
            <a:r>
              <a:rPr lang="en-US" sz="1350" dirty="0">
                <a:solidFill>
                  <a:srgbClr val="2C2A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RAG 流程裡，AI 拿來當外掛記憶體。</a:t>
            </a:r>
            <a:endParaRPr lang="en-US" sz="1350" dirty="0"/>
          </a:p>
        </p:txBody>
      </p:sp>
      <p:sp>
        <p:nvSpPr>
          <p:cNvPr id="46" name="Shape 43"/>
          <p:cNvSpPr/>
          <p:nvPr/>
        </p:nvSpPr>
        <p:spPr>
          <a:xfrm>
            <a:off x="9753600" y="8338663"/>
            <a:ext cx="6953250" cy="9525"/>
          </a:xfrm>
          <a:prstGeom prst="rect">
            <a:avLst/>
          </a:prstGeom>
          <a:solidFill>
            <a:srgbClr val="C9C5BA"/>
          </a:solidFill>
          <a:ln/>
        </p:spPr>
        <p:txBody>
          <a:bodyPr/>
          <a:lstStyle/>
          <a:p>
            <a:endParaRPr lang="zh-TW" altLang="en-US"/>
          </a:p>
        </p:txBody>
      </p:sp>
      <p:sp>
        <p:nvSpPr>
          <p:cNvPr id="47" name="Text 44"/>
          <p:cNvSpPr/>
          <p:nvPr/>
        </p:nvSpPr>
        <p:spPr>
          <a:xfrm>
            <a:off x="9753600" y="7568179"/>
            <a:ext cx="304800" cy="637133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1800" i="1" dirty="0">
                <a:solidFill>
                  <a:srgbClr val="1F7A7C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＋</a:t>
            </a:r>
            <a:endParaRPr lang="en-US" sz="1800" dirty="0"/>
          </a:p>
        </p:txBody>
      </p:sp>
      <p:sp>
        <p:nvSpPr>
          <p:cNvPr id="48" name="Text 45"/>
          <p:cNvSpPr/>
          <p:nvPr/>
        </p:nvSpPr>
        <p:spPr>
          <a:xfrm>
            <a:off x="10115550" y="7568179"/>
            <a:ext cx="6789039" cy="333375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10000"/>
          </a:bodyPr>
          <a:lstStyle/>
          <a:p>
            <a:pPr marL="0" indent="0" algn="l">
              <a:lnSpc>
                <a:spcPct val="155000"/>
              </a:lnSpc>
              <a:buNone/>
            </a:pPr>
            <a:r>
              <a:rPr lang="en-US" sz="1500" kern="0" spc="60" dirty="0">
                <a:solidFill>
                  <a:srgbClr val="0F0F0E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規模化</a:t>
            </a:r>
            <a:endParaRPr lang="en-US" sz="1500" dirty="0"/>
          </a:p>
        </p:txBody>
      </p:sp>
      <p:sp>
        <p:nvSpPr>
          <p:cNvPr id="49" name="Text 46"/>
          <p:cNvSpPr/>
          <p:nvPr/>
        </p:nvSpPr>
        <p:spPr>
          <a:xfrm>
            <a:off x="10115550" y="7901554"/>
            <a:ext cx="1962150" cy="28575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0" indent="0" algn="l">
              <a:lnSpc>
                <a:spcPct val="155000"/>
              </a:lnSpc>
              <a:buNone/>
            </a:pPr>
            <a:r>
              <a:rPr lang="en-US" sz="1350" dirty="0">
                <a:solidFill>
                  <a:srgbClr val="2C2A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幾十萬筆資料也能秒查。</a:t>
            </a:r>
            <a:endParaRPr lang="en-US" sz="1350" dirty="0"/>
          </a:p>
        </p:txBody>
      </p:sp>
      <p:sp>
        <p:nvSpPr>
          <p:cNvPr id="50" name="Text 47"/>
          <p:cNvSpPr/>
          <p:nvPr/>
        </p:nvSpPr>
        <p:spPr>
          <a:xfrm>
            <a:off x="9753600" y="9105872"/>
            <a:ext cx="7161848" cy="15240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85000" lnSpcReduction="10000"/>
          </a:bodyPr>
          <a:lstStyle/>
          <a:p>
            <a:pPr marL="0" indent="0" algn="l">
              <a:buNone/>
            </a:pPr>
            <a:r>
              <a:rPr lang="en-US" sz="825" kern="0" spc="198" dirty="0">
                <a:solidFill>
                  <a:srgbClr val="1F7A7C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FOR AI · FOR RETRIEVAL</a:t>
            </a:r>
            <a:endParaRPr lang="en-US" sz="825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412</TotalTime>
  <Words>1358</Words>
  <Application>Microsoft Office PowerPoint</Application>
  <PresentationFormat>自訂</PresentationFormat>
  <Paragraphs>424</Paragraphs>
  <Slides>19</Slides>
  <Notes>19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19</vt:i4>
      </vt:variant>
    </vt:vector>
  </HeadingPairs>
  <TitlesOfParts>
    <vt:vector size="25" baseType="lpstr">
      <vt:lpstr>Aptos</vt:lpstr>
      <vt:lpstr>Arial</vt:lpstr>
      <vt:lpstr>Calibri</vt:lpstr>
      <vt:lpstr>Courier New</vt:lpstr>
      <vt:lpstr>Georgia</vt:lpstr>
      <vt:lpstr>Office Theme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Z17259</cp:lastModifiedBy>
  <cp:revision>3</cp:revision>
  <dcterms:created xsi:type="dcterms:W3CDTF">2026-04-27T02:41:30Z</dcterms:created>
  <dcterms:modified xsi:type="dcterms:W3CDTF">2026-04-27T09:35:07Z</dcterms:modified>
</cp:coreProperties>
</file>