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slideMasters/slideMaster43.xml" ContentType="application/vnd.openxmlformats-officedocument.presentationml.slideMaster+xml"/>
  <Override PartName="/ppt/slides/slide43.xml" ContentType="application/vnd.openxmlformats-officedocument.presentationml.slide+xml"/>
  <Override PartName="/ppt/slideMasters/slideMaster44.xml" ContentType="application/vnd.openxmlformats-officedocument.presentationml.slideMaster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notesMasterIdLst>
    <p:notesMasterId r:id="rId46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notesMaster" Target="notesMasters/notesMaster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5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4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0.xml"/>
		</Relationships>
</file>

<file path=ppt/notesSlides/_rels/notesSlide4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1.xml"/>
		</Relationships>
</file>

<file path=ppt/notesSlides/_rels/notesSlide4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2.xml"/>
		</Relationships>
</file>

<file path=ppt/notesSlides/_rels/notesSlide4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3.xml"/>
		</Relationships>
</file>

<file path=ppt/notesSlides/_rels/notesSlide4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歡迎大家來到「GitHub 從零到知識庫」這個系列。這是一套 11 集的課程,我們會從 Git 最基本的版本控制開始,一路講到怎麼把 GitHub 當成公司的知識庫來用。不管你完全沒碰過 Git,還是已經會用但常常卡關,都歡迎跟著走完這趟旅程。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卡住先 git status。它會告訴你:你在哪個 branch、哪些檔案改了、哪些還沒 add、哪些 commit 還沒 push。Git 不是黑盒子,它隨時願意跟你對話 — 你問它,它就答。記住這句話,八成的卡關都能自己解開。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EP1 進入正題:版本控制是什麼? 我用一個你跟我都會遇到的場景帶大家進去:安娜跟阿宏要規畫法國七天行,他們開了一個 行程表.txt — 故事從這裡開始。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你一定遇過:檔案改一改覺得不對,想回到昨天的版本,結果存檔已經蓋掉了。或是檔名變成 行程表-v3-最終-真的最終-這次真的.txt。版本控制要解的就是這件事:任何時間點都能回去。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Git 的解法很單純:每一次你說「我這版好了」,它就拍一張快照存起來。一個月後,你想回到第一天的版本,指一下,就回去了。不用存十個檔案,不用怕蓋掉,因為每一版都還在。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看實例。安娜先寫了「巴黎」,commit 一次。後來加上「羅浮宮」,再 commit。後來加上「艾菲爾鐵塔」,再 commit。你執行 git log,就會看到三筆紀錄:誰、什麼時候、改了什麼。三個版本都還在,隨時可以回去。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EP2 講 commit。這集我希望你記住一件事 — commit 不會自動發生,你要主動下令。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很多人以為 Git 像 iCloud 自動同步,錯。Git 完全是手動的。你不下 commit,它就什麼都不會記。這個聽起來麻煩,其實是禮物 — 你決定什麼算一個版本、什麼不算。沒寫好的草稿不會被亂存,你說 ok 才算數。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動作只有兩步:第一,git add 把要納入這次版本的檔案挑進來;第二,git commit -m 寫一句訊息告訴未來的自己「這次改了什麼」。就這樣。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訊息很重要,因為三個月後翻 log,你只看得到那一句話。「update」、「fix」、「修正」這種訊息等於沒寫。寫「初稿:列出巴黎主要景點」、「加上夜景行程備註」這種人話,未來的你會感謝你。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EP3 講 push 跟 pull。剛剛的 commit 都只存在你電腦,別人看不到。要讓夥伴看到、要備份到雲端 — 你得 push 上 GitHub。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先給大家一張地圖,讓你知道我們會去哪裡。從 EP0 的常見狀況開始暖身,EP1 到 EP3 是版本控制的核心觀念,EP4 到 EP7 開始進入團隊協作,EP8 講部署、EP9 講權限,最後 EP10 把 GitHub 變成你公司的知識庫。建議照順序看,但你也可以挑跟你目前痛點最相關的那一集。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黃金順序記一下:開工先 pull,收工再 push。Pull 是把 GitHub 上最新的拉下來,push 是把你的成果推上去。如果你開工前沒 pull、直接改、要推時才發現別人也推了 — 就會卡住。所以,動工前先伸手拿最新版,是好習慣。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看個流程:安娜寫完巴黎、commit、push,GitHub 上就有了。阿宏在另一台電腦 pull,就拿到安娜的版本。團隊有了共同的最新版,大家從這裡接著做事。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EP4 真正的多人協作來了。這集只想說一件事:衝突不是失敗,是 Git 在保護你們兩個的工作都不被弄丟。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假設安娜寫了巴黎、push 上去了。阿宏沒 pull,自己加了羅馬、commit、想 push — 拒絕。為什麼? 因為阿宏電腦上的版本沒有安娜的巴黎,如果讓他推上去,安娜的東西就消失了。Git 不允許這種事。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解法乾淨俐落:阿宏先 git pull,Git 自動把安娜的巴黎合進來、跟羅馬放在一起;阿宏再 push 一次,兩個人的工作都在了。如果合不起來,就是 EP0 的 merge conflict,你來決定留哪個。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EP5 講 branch。場景:你想試「加夜景行程」這個新點子,又怕弄壞已經 ok 的版本。Git 給你 branch — 開一條平行宇宙,在上面試,試壞了砍掉、試成了合進主線。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實務上 branch 名字會反映用途,大家有約定俗成的命名。main 是上線版、dev 是開發中、staging 是測試環境;新功能用 feat/景點、修 bug 用 fix/航班、緊急修補用 hotfix/。一看名字就知道幹嘛的。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不同團隊有不同的玩法:GitHub Flow 最簡單,只有 main + 短命 feature branch,適合小團隊。Git Flow 完整但複雜,適合有版本號的產品。Trunk-based 是 DevOps 高成熟度的隊伍在用,直接朝 main 工作、靠 feature flag 控制。挑一個跟團隊講好就好,別混用。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EP6 Pull Request,簡稱 PR。Branch 寫完了,你不會自己合進 main,你發一個 PR,讓同事 review、討論、按 approve,再合。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流程五步:在 branch 上完成、push 上去、在 GitHub 上開 PR、reviewer 看完按 approve、按 merge 合進 main。PR 卡片上會顯示 title、作者、加了多少行刪了多少行、誰要 review、approve 按鈕。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在開始之前我想問,為什麼要學 Git? 大概有這五個痛點:檔案命名失控、改壞了想救救不回、多人協作互蓋、找不到誰改了什麼、想交給接班的人卻交不出來。Git 不是工程師的玩具,它是任何要管「會變動的東西」的人都用得上的工具。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 不只是「合併動作」,它是團隊的記憶:為什麼這樣改、誰核可的、跟哪個 issue 有關。在 PR 描述裡寫 close #42,合進去那一刻 issue 自動關閉,問題跟解法綁在一起,半年後翻回來還看得懂。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EP7 講 worktree。先講觀念:branch 是邏輯時間線,worktree 是實體資料夾。同一個專案,你可以同時開好幾個資料夾、各自掛不同 branch、各自獨立改 — 不用切來切去。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很多人習慣用 stash 處理「我手上有東西但要先去別的 branch」這件事。stash 像抽屜,塞進去很快、找出來很麻煩,容易堆積容易忘。worktree 是把你直接搬到另一張桌子上工作,兩張桌子並存,要回來就回來。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一個指令 — git worktree add ../景點 feat/景點 — 你就多了一個資料夾、掛在景點 branch 上。主目錄改 main、另一個資料夾寫景點、再開一個修 bug,三件事真的同時進行。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EP8 講 deploy。你的程式只在自己電腦跑,別人看不到。要讓使用者看到,你得把它部署到伺服器上。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傳統手動 deploy 慢又容易出包。現代做法:你 push 上 GitHub,GitHub Actions 自動跑測試、自動部署 — 你只負責寫程式,部署是流水線的事。這就是 CI/CD。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嚴謹的團隊會切三段環境。dev 環境(dev.travel.app)隨便壞、給工程師自己玩;staging(staging.travel.app)是上線前的彩排、給 QA 跟 PM 看;production(travel.app)是真正使用者用的,動之前所有人都得謹慎。每段獨立部署,先驗再上。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EP9 講權限,很短但很重要。GitHub 上的 repo 不是給就給,你可以指定誰能做什麼。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三種角色:Owner 全包,可以改設定、可以刪 repo;Edit 可以推程式、可以 review;View 只能看、不能改。一個提醒:View 仍然可以 clone 整份程式碼到他電腦 — 所以「機密程式碼絕對不外流」這件事,光靠 View 權限擋不住。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EP10 收尾:怎麼把 GitHub 從版本控制工具,變成公司的知識庫。觀念很簡單 — 把文件當程式碼一樣管。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EP0 我們先不講語法,先講「會遇到什麼鳥事」。為什麼? 因為 Git 的學習曲線陡,大部分人不是被觀念打敗,是被錯誤訊息嚇跑。今天我們先看五個常見狀況,認得它、不怕它,你就敢繼續往下學。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完整流程六步。第一 clone,把知識庫拉到本地。第二開 issue,把問題或想法登記起來。第三開 PR 貢獻內容,在描述寫 close #issue 串接。第四 Owner approve、合進主版。第五用權限分層,新人先給 view。每一步都跟工程師寫程式一樣。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但 — 老闆常常會問:View 還是會被 clone 出去,我不想讓員工把整份東西帶走怎麼辦? 這是現實問題,接下來是四條路。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四個方案:第一,GitHub Pages 加 SSO,例如套 Cloudflare Access,只有公司 email 能看,沒辦法 clone 原始檔。第二,做一個 LINE Bot 餵答,員工問問題、bot 從 repo 找答案丟回去。第三,定期同步到 Notion 或 Confluence,GitHub 當後台、前台給員工看。第四,直接用 GitBook、Slab、Outline 這類 SaaS,專門做知識庫的工具。挑一個適合的就好。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送大家一張小抄。卡住先 git status;commit 前 git add,寫人話訊息;push 前先 pull;branch 用 feat/、fix/、hotfix/;同時開多個 branch 用 worktree 不用 stash。把這張記住,八成情境都能搞定。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最後一張,留一句話給你 — 卡住先 git status,它會老實告訴你發生什麼事。Git 不是嚴厲的老師,它是耐心的助手 — 你願意問,它就願意答。願你用 Git 用得開心,也用 GitHub 把團隊的知識,真正留下來。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第一個狀況:你在 main 改了一半,想切到別的 branch 去看東西,結果 Git 跳出紅字「Your local changes would be overwritten」。它在說什麼? 它在保護你 — 你還沒存檔的東西,如果切過去會被蓋掉。解法有兩個:先 commit 起來,或先 stash 暫存。等下 EP2、EP7 會講。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第二個狀況:你新增了一個檔案,Git 卻說它「Untracked」。新檔案不會被 Git 自動納管,你要主動 git add 告訴它「這個也算我的版本」。記住這個原則:Git 預設什麼都不幫你做,你要主動下令它才動。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第三個狀況,merge conflict 是最多人崩潰的地方。你跟同事改到同一行,Git 不知道該留誰的,就把兩邊都塞進檔案裡,中間用 &lt;&lt;&lt;&lt;&lt;&lt;&lt; ======= &gt;&gt;&gt;&gt;&gt;&gt;&gt; 隔開。不要害怕,這只是 Git 在問你「我幫你留兩個版本,你選一個」。你選完、存檔、再 commit 一次就好。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第四個狀況,push 被拒、出現 non-fast-forward。意思是:GitHub 上面的版本比你電腦的新,你沒先拉就硬推會把別人的蓋掉,Git 不准。解法很簡單,先 git pull,把新的合進來,再推一次。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第五個狀況最基本但最常被忽略 — 「我在哪個 branch?」 切了半天忘記,改到一半才發現改錯地方。任何時候 git status 都會告訴你。所以我們有了今天的心法。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11-EPISODE SERIES · 2026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2066925"/>
            <a:ext cx="14716125" cy="33024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2000"/>
              </a:lnSpc>
              <a:buNone/>
            </a:pPr>
            <a:r>
              <a:rPr lang="en-US" sz="12600" b="1" spc="-12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GitHub 從零到知識庫</a:t>
            </a:r>
            <a:endParaRPr lang="en-US" sz="12600" dirty="0"/>
          </a:p>
        </p:txBody>
      </p:sp>
      <p:sp>
        <p:nvSpPr>
          <p:cNvPr id="4" name="Shape 2"/>
          <p:cNvSpPr/>
          <p:nvPr/>
        </p:nvSpPr>
        <p:spPr>
          <a:xfrm>
            <a:off x="1047750" y="5940921"/>
            <a:ext cx="1143000" cy="19050"/>
          </a:xfrm>
          <a:prstGeom prst="rect">
            <a:avLst/>
          </a:prstGeom>
          <a:solidFill>
            <a:srgbClr val="5F898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6569571"/>
            <a:ext cx="10791825" cy="666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3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從版本控制到企業知識庫 · 11 集系列教學</a:t>
            </a:r>
            <a:endParaRPr lang="en-US" sz="3300" dirty="0"/>
          </a:p>
        </p:txBody>
      </p:sp>
      <p:sp>
        <p:nvSpPr>
          <p:cNvPr id="6" name="Text 4"/>
          <p:cNvSpPr/>
          <p:nvPr/>
        </p:nvSpPr>
        <p:spPr>
          <a:xfrm>
            <a:off x="1047750" y="8538270"/>
            <a:ext cx="2806028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8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EP0 — EP10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1047750" y="8984010"/>
            <a:ext cx="2806028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8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讓 Git 從卡關變成日常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14178683" y="8686800"/>
            <a:ext cx="3061567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1920 × 1080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14178683" y="9058275"/>
            <a:ext cx="3061567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YES CERAMICS EDITION</a:t>
            </a:r>
            <a:endParaRPr lang="en-US" sz="1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1262063"/>
            <a:ext cx="3029682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ONE RULE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995487"/>
            <a:ext cx="10242576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dirty="0">
                <a:solidFill>
                  <a:srgbClr val="C9C3B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卡住的時候,</a:t>
            </a:r>
            <a:endParaRPr lang="en-US" sz="4500" dirty="0"/>
          </a:p>
        </p:txBody>
      </p:sp>
      <p:sp>
        <p:nvSpPr>
          <p:cNvPr id="4" name="Text 2"/>
          <p:cNvSpPr/>
          <p:nvPr/>
        </p:nvSpPr>
        <p:spPr>
          <a:xfrm>
            <a:off x="1047750" y="2986088"/>
            <a:ext cx="10242576" cy="2305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0" spc="-270" kern="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status</a:t>
            </a:r>
            <a:endParaRPr lang="en-US" sz="13500" dirty="0"/>
          </a:p>
        </p:txBody>
      </p:sp>
      <p:sp>
        <p:nvSpPr>
          <p:cNvPr id="5" name="Text 3"/>
          <p:cNvSpPr/>
          <p:nvPr/>
        </p:nvSpPr>
        <p:spPr>
          <a:xfrm>
            <a:off x="1047750" y="5557838"/>
            <a:ext cx="10242576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先問它一句。</a:t>
            </a:r>
            <a:endParaRPr lang="en-US" sz="4500" dirty="0"/>
          </a:p>
        </p:txBody>
      </p:sp>
      <p:sp>
        <p:nvSpPr>
          <p:cNvPr id="6" name="Shape 4"/>
          <p:cNvSpPr/>
          <p:nvPr/>
        </p:nvSpPr>
        <p:spPr>
          <a:xfrm>
            <a:off x="1047750" y="7005638"/>
            <a:ext cx="1143000" cy="19050"/>
          </a:xfrm>
          <a:prstGeom prst="rect">
            <a:avLst/>
          </a:prstGeom>
          <a:solidFill>
            <a:srgbClr val="5F8985"/>
          </a:solidFill>
          <a:ln/>
        </p:spPr>
      </p:sp>
      <p:sp>
        <p:nvSpPr>
          <p:cNvPr id="7" name="Text 5"/>
          <p:cNvSpPr/>
          <p:nvPr/>
        </p:nvSpPr>
        <p:spPr>
          <a:xfrm>
            <a:off x="1047750" y="7405688"/>
            <a:ext cx="11772900" cy="1752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它會告訴你 — 在哪個 branch、哪些改了、哪些沒 add、哪些沒 push。 八成的卡關,問完都能自己解開。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047750" y="9534525"/>
            <a:ext cx="2193727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00 · 心法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/ 44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376584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278487" y="2618184"/>
            <a:ext cx="12320616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01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278487" y="3313509"/>
            <a:ext cx="12320616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版本控制是什麼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278487" y="5049292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278487" y="5487442"/>
            <a:ext cx="8829675" cy="1247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安娜跟阿宏要規畫法國七天行, 故事從一個 </a:t>
            </a:r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行程表.txt </a:t>
            </a:r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開始。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278487" y="7230517"/>
            <a:ext cx="533400" cy="533400"/>
          </a:xfrm>
          <a:prstGeom prst="ellipse">
            <a:avLst/>
          </a:prstGeom>
          <a:solidFill>
            <a:srgbClr val="5F8985"/>
          </a:solidFill>
          <a:ln/>
        </p:spPr>
      </p:sp>
      <p:sp>
        <p:nvSpPr>
          <p:cNvPr id="8" name="Text 6"/>
          <p:cNvSpPr/>
          <p:nvPr/>
        </p:nvSpPr>
        <p:spPr>
          <a:xfrm>
            <a:off x="5240387" y="7230517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安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6040487" y="7311479"/>
            <a:ext cx="1741587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安娜 · Author A</a:t>
            </a:r>
            <a:endParaRPr lang="en-US" sz="1950" dirty="0"/>
          </a:p>
        </p:txBody>
      </p:sp>
      <p:sp>
        <p:nvSpPr>
          <p:cNvPr id="10" name="Shape 8"/>
          <p:cNvSpPr/>
          <p:nvPr/>
        </p:nvSpPr>
        <p:spPr>
          <a:xfrm>
            <a:off x="8086874" y="7344817"/>
            <a:ext cx="9525" cy="30480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11" name="Shape 9"/>
          <p:cNvSpPr/>
          <p:nvPr/>
        </p:nvSpPr>
        <p:spPr>
          <a:xfrm>
            <a:off x="8477399" y="7230517"/>
            <a:ext cx="533400" cy="533400"/>
          </a:xfrm>
          <a:prstGeom prst="ellipse">
            <a:avLst/>
          </a:prstGeom>
          <a:solidFill>
            <a:srgbClr val="B86A4F"/>
          </a:solidFill>
          <a:ln/>
        </p:spPr>
      </p:sp>
      <p:sp>
        <p:nvSpPr>
          <p:cNvPr id="12" name="Text 10"/>
          <p:cNvSpPr/>
          <p:nvPr/>
        </p:nvSpPr>
        <p:spPr>
          <a:xfrm>
            <a:off x="8439299" y="7230517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宏</a:t>
            </a:r>
            <a:endParaRPr lang="en-US" sz="1950" dirty="0"/>
          </a:p>
        </p:txBody>
      </p:sp>
      <p:sp>
        <p:nvSpPr>
          <p:cNvPr id="13" name="Text 11"/>
          <p:cNvSpPr/>
          <p:nvPr/>
        </p:nvSpPr>
        <p:spPr>
          <a:xfrm>
            <a:off x="9239399" y="7311479"/>
            <a:ext cx="1755279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阿宏 · Author B</a:t>
            </a:r>
            <a:endParaRPr lang="en-US" sz="1950" dirty="0"/>
          </a:p>
        </p:txBody>
      </p:sp>
      <p:sp>
        <p:nvSpPr>
          <p:cNvPr id="14" name="Text 12"/>
          <p:cNvSpPr/>
          <p:nvPr/>
        </p:nvSpPr>
        <p:spPr>
          <a:xfrm>
            <a:off x="1047750" y="9534525"/>
            <a:ext cx="280265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01 · 版本控制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/ 44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PAIN POINT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存檔,就回不去了。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369915"/>
            <a:ext cx="12382500" cy="866775"/>
          </a:xfrm>
          <a:prstGeom prst="roundRect">
            <a:avLst>
              <a:gd name="adj" fmla="val 4396"/>
            </a:avLst>
          </a:prstGeom>
          <a:solidFill>
            <a:srgbClr val="F0EBE2"/>
          </a:solidFill>
          <a:ln/>
        </p:spPr>
      </p:sp>
      <p:sp>
        <p:nvSpPr>
          <p:cNvPr id="6" name="Text 4"/>
          <p:cNvSpPr/>
          <p:nvPr/>
        </p:nvSpPr>
        <p:spPr>
          <a:xfrm>
            <a:off x="1314450" y="3579465"/>
            <a:ext cx="12220575" cy="485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行程表.txt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1047750" y="4408140"/>
            <a:ext cx="12382500" cy="866775"/>
          </a:xfrm>
          <a:prstGeom prst="roundRect">
            <a:avLst>
              <a:gd name="adj" fmla="val 4396"/>
            </a:avLst>
          </a:prstGeom>
          <a:solidFill>
            <a:srgbClr val="F0EBE2"/>
          </a:solidFill>
          <a:ln/>
        </p:spPr>
      </p:sp>
      <p:sp>
        <p:nvSpPr>
          <p:cNvPr id="8" name="Text 6"/>
          <p:cNvSpPr/>
          <p:nvPr/>
        </p:nvSpPr>
        <p:spPr>
          <a:xfrm>
            <a:off x="1314450" y="4617690"/>
            <a:ext cx="12220575" cy="485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行程表-v2.txt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047750" y="5446365"/>
            <a:ext cx="12382500" cy="866775"/>
          </a:xfrm>
          <a:prstGeom prst="roundRect">
            <a:avLst>
              <a:gd name="adj" fmla="val 4396"/>
            </a:avLst>
          </a:prstGeom>
          <a:solidFill>
            <a:srgbClr val="F0EBE2"/>
          </a:solidFill>
          <a:ln/>
        </p:spPr>
      </p:sp>
      <p:sp>
        <p:nvSpPr>
          <p:cNvPr id="10" name="Text 8"/>
          <p:cNvSpPr/>
          <p:nvPr/>
        </p:nvSpPr>
        <p:spPr>
          <a:xfrm>
            <a:off x="1314450" y="5655915"/>
            <a:ext cx="12220575" cy="485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行程表-最終.txt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047750" y="6484590"/>
            <a:ext cx="12382500" cy="866775"/>
          </a:xfrm>
          <a:prstGeom prst="roundRect">
            <a:avLst>
              <a:gd name="adj" fmla="val 4396"/>
            </a:avLst>
          </a:prstGeom>
          <a:solidFill>
            <a:srgbClr val="F0EBE2"/>
          </a:solidFill>
          <a:ln/>
        </p:spPr>
      </p:sp>
      <p:sp>
        <p:nvSpPr>
          <p:cNvPr id="12" name="Text 10"/>
          <p:cNvSpPr/>
          <p:nvPr/>
        </p:nvSpPr>
        <p:spPr>
          <a:xfrm>
            <a:off x="1314450" y="6694140"/>
            <a:ext cx="12220575" cy="485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行程表-真的最終.txt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1047750" y="7522815"/>
            <a:ext cx="12382500" cy="866775"/>
          </a:xfrm>
          <a:prstGeom prst="roundRect">
            <a:avLst>
              <a:gd name="adj" fmla="val 4396"/>
            </a:avLst>
          </a:prstGeom>
          <a:solidFill>
            <a:srgbClr val="E8C9BB"/>
          </a:solidFill>
          <a:ln/>
        </p:spPr>
      </p:sp>
      <p:sp>
        <p:nvSpPr>
          <p:cNvPr id="14" name="Text 12"/>
          <p:cNvSpPr/>
          <p:nvPr/>
        </p:nvSpPr>
        <p:spPr>
          <a:xfrm>
            <a:off x="1314450" y="7732365"/>
            <a:ext cx="12220575" cy="485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行程表-這次真的最終-跟阿宏對過.txt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047750" y="8961090"/>
            <a:ext cx="1275397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想回到「最終」之前的版本,已經沒了 — 因為存檔的那一刻,就覆蓋了。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047750" y="9534525"/>
            <a:ext cx="280265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01 · 版本控制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/ 44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 把每一次改動都拍張快照。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369915"/>
            <a:ext cx="3762375" cy="2219325"/>
          </a:xfrm>
          <a:prstGeom prst="roundRect">
            <a:avLst>
              <a:gd name="adj" fmla="val 1717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32798" y="3760440"/>
            <a:ext cx="299227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32798" y="4170015"/>
            <a:ext cx="2992279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30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巴黎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432798" y="4884390"/>
            <a:ext cx="2992279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10/01 14:22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5191125" y="3369915"/>
            <a:ext cx="3762375" cy="2219325"/>
          </a:xfrm>
          <a:prstGeom prst="roundRect">
            <a:avLst>
              <a:gd name="adj" fmla="val 1717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576173" y="3760440"/>
            <a:ext cx="299227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5576173" y="4170015"/>
            <a:ext cx="2992279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30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 羅浮宮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5576173" y="4884390"/>
            <a:ext cx="2992279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10/02 09:10</a:t>
            </a:r>
            <a:endParaRPr lang="en-US" sz="1650" dirty="0"/>
          </a:p>
        </p:txBody>
      </p:sp>
      <p:sp>
        <p:nvSpPr>
          <p:cNvPr id="13" name="Shape 11"/>
          <p:cNvSpPr/>
          <p:nvPr/>
        </p:nvSpPr>
        <p:spPr>
          <a:xfrm>
            <a:off x="9334500" y="3369915"/>
            <a:ext cx="3762375" cy="2219325"/>
          </a:xfrm>
          <a:prstGeom prst="roundRect">
            <a:avLst>
              <a:gd name="adj" fmla="val 1717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719548" y="3760440"/>
            <a:ext cx="299227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9719548" y="4170015"/>
            <a:ext cx="2992279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30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 艾菲爾鐵塔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9719548" y="4884390"/>
            <a:ext cx="2992279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10/02 21:45</a:t>
            </a:r>
            <a:endParaRPr lang="en-US" sz="1650" dirty="0"/>
          </a:p>
        </p:txBody>
      </p:sp>
      <p:sp>
        <p:nvSpPr>
          <p:cNvPr id="17" name="Shape 15"/>
          <p:cNvSpPr/>
          <p:nvPr/>
        </p:nvSpPr>
        <p:spPr>
          <a:xfrm>
            <a:off x="13477875" y="3369915"/>
            <a:ext cx="3762375" cy="2219325"/>
          </a:xfrm>
          <a:prstGeom prst="roundRect">
            <a:avLst>
              <a:gd name="adj" fmla="val 1717"/>
            </a:avLst>
          </a:prstGeom>
          <a:solidFill>
            <a:srgbClr val="5F8985"/>
          </a:solidFill>
          <a:ln w="9525">
            <a:solidFill>
              <a:srgbClr val="5F898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862923" y="3760440"/>
            <a:ext cx="2992279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· NOW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13862923" y="4170015"/>
            <a:ext cx="2992279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300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 夜景行程</a:t>
            </a:r>
            <a:endParaRPr lang="en-US" sz="3000" dirty="0"/>
          </a:p>
        </p:txBody>
      </p:sp>
      <p:sp>
        <p:nvSpPr>
          <p:cNvPr id="20" name="Text 18"/>
          <p:cNvSpPr/>
          <p:nvPr/>
        </p:nvSpPr>
        <p:spPr>
          <a:xfrm>
            <a:off x="13862923" y="4884390"/>
            <a:ext cx="2992279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10/03 18:30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1047750" y="6351240"/>
            <a:ext cx="1275397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想回任何時間點,指一下,就回去了。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1047750" y="9534525"/>
            <a:ext cx="280265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01 · 版本控制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 / 44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PRACTICE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 log · 看見每一次改動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79415"/>
            <a:ext cx="14287500" cy="3578870"/>
          </a:xfrm>
          <a:prstGeom prst="roundRect">
            <a:avLst>
              <a:gd name="adj" fmla="val 1597"/>
            </a:avLst>
          </a:prstGeom>
          <a:solidFill>
            <a:srgbClr val="1F1C19"/>
          </a:solidFill>
          <a:ln/>
        </p:spPr>
      </p:sp>
      <p:sp>
        <p:nvSpPr>
          <p:cNvPr id="6" name="Text 4"/>
          <p:cNvSpPr/>
          <p:nvPr/>
        </p:nvSpPr>
        <p:spPr>
          <a:xfrm>
            <a:off x="1466850" y="3522315"/>
            <a:ext cx="13877925" cy="29311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log --oneline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a3f9c21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加上夜景行程備註(艾菲爾鐵塔)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 安娜 · 10/03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7b2e108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加入艾菲爾鐵塔到 Day 2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 安娜 · 10/02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d41ab93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加入羅浮宮為 Day 1 主行程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 安娜 · 10/02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9f0c612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初稿:列出巴黎主要景點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 安娜 · 10/01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1047750" y="7291685"/>
            <a:ext cx="12753975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四筆紀錄,四個版本,隨時都能回去 — 不用存十個檔案,不用怕蓋掉。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1047750" y="9534525"/>
            <a:ext cx="280265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01 · 版本控制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 / 44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729771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621387" y="3184922"/>
            <a:ext cx="11967429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02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621387" y="3880247"/>
            <a:ext cx="11967429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commit 是什麼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621387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621387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一個版本,就是一次 commit。 但 — Git 不會自動幫你 commit。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293969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02 · COMMIT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 / 44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2425154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TWIST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3732907"/>
            <a:ext cx="784860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你以為的 Git :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1047750" y="4475857"/>
            <a:ext cx="7848600" cy="15734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dirty="0">
                <a:solidFill>
                  <a:srgbClr val="5751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像 iCloud, 自動同步。</a:t>
            </a:r>
            <a:endParaRPr lang="en-US" sz="4650" dirty="0"/>
          </a:p>
        </p:txBody>
      </p:sp>
      <p:sp>
        <p:nvSpPr>
          <p:cNvPr id="5" name="Text 3"/>
          <p:cNvSpPr/>
          <p:nvPr/>
        </p:nvSpPr>
        <p:spPr>
          <a:xfrm>
            <a:off x="9620250" y="3349079"/>
            <a:ext cx="784860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70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實際上的 Git :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9620250" y="4092029"/>
            <a:ext cx="7848600" cy="23410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完全手動。 你不下 commit, 它什麼都不記。</a:t>
            </a:r>
            <a:endParaRPr lang="en-US" sz="4650" dirty="0"/>
          </a:p>
        </p:txBody>
      </p:sp>
      <p:sp>
        <p:nvSpPr>
          <p:cNvPr id="7" name="Shape 5"/>
          <p:cNvSpPr/>
          <p:nvPr/>
        </p:nvSpPr>
        <p:spPr>
          <a:xfrm>
            <a:off x="1047750" y="7156996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8" name="Text 6"/>
          <p:cNvSpPr/>
          <p:nvPr/>
        </p:nvSpPr>
        <p:spPr>
          <a:xfrm>
            <a:off x="1047750" y="7557046"/>
            <a:ext cx="12753975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這不是麻煩,是禮物 — 你決定什麼算一個版本、什麼不算。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1047750" y="9534525"/>
            <a:ext cx="293969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02 · COMMIT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16 / 44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TWO STEPS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兩個動作就完成一個版本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274665"/>
            <a:ext cx="7143750" cy="4011811"/>
          </a:xfrm>
          <a:prstGeom prst="roundRect">
            <a:avLst>
              <a:gd name="adj" fmla="val 950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76375" y="3665190"/>
            <a:ext cx="6475095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STEP 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76375" y="4150965"/>
            <a:ext cx="6475095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 add</a:t>
            </a:r>
            <a:endParaRPr lang="en-US" sz="3900" dirty="0"/>
          </a:p>
        </p:txBody>
      </p:sp>
      <p:sp>
        <p:nvSpPr>
          <p:cNvPr id="8" name="Text 6"/>
          <p:cNvSpPr/>
          <p:nvPr/>
        </p:nvSpPr>
        <p:spPr>
          <a:xfrm>
            <a:off x="1476375" y="4979640"/>
            <a:ext cx="6475095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挑出要納入這次版本的檔案。 「這幾個算我這版的東西。」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1476375" y="6084540"/>
            <a:ext cx="6286500" cy="811411"/>
          </a:xfrm>
          <a:prstGeom prst="roundRect">
            <a:avLst>
              <a:gd name="adj" fmla="val 7043"/>
            </a:avLst>
          </a:prstGeom>
          <a:solidFill>
            <a:srgbClr val="1F1C19"/>
          </a:solidFill>
          <a:ln/>
        </p:spPr>
      </p:sp>
      <p:sp>
        <p:nvSpPr>
          <p:cNvPr id="10" name="Text 8"/>
          <p:cNvSpPr/>
          <p:nvPr/>
        </p:nvSpPr>
        <p:spPr>
          <a:xfrm>
            <a:off x="1743075" y="6313140"/>
            <a:ext cx="594169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add 行程表.txt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763000" y="3274665"/>
            <a:ext cx="838200" cy="40499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600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6000" dirty="0"/>
          </a:p>
        </p:txBody>
      </p:sp>
      <p:sp>
        <p:nvSpPr>
          <p:cNvPr id="12" name="Shape 10"/>
          <p:cNvSpPr/>
          <p:nvPr/>
        </p:nvSpPr>
        <p:spPr>
          <a:xfrm>
            <a:off x="10096500" y="3274665"/>
            <a:ext cx="7143750" cy="4011811"/>
          </a:xfrm>
          <a:prstGeom prst="roundRect">
            <a:avLst>
              <a:gd name="adj" fmla="val 950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525125" y="3665190"/>
            <a:ext cx="6475095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STEP 02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525125" y="4150965"/>
            <a:ext cx="6475095" cy="600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9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 commit</a:t>
            </a:r>
            <a:endParaRPr lang="en-US" sz="3900" dirty="0"/>
          </a:p>
        </p:txBody>
      </p:sp>
      <p:sp>
        <p:nvSpPr>
          <p:cNvPr id="15" name="Text 13"/>
          <p:cNvSpPr/>
          <p:nvPr/>
        </p:nvSpPr>
        <p:spPr>
          <a:xfrm>
            <a:off x="10525125" y="4979640"/>
            <a:ext cx="6475095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寫一句訊息告訴未來的自己。 「這次改了什麼。」</a:t>
            </a:r>
            <a:endParaRPr lang="en-US" sz="2100" dirty="0"/>
          </a:p>
        </p:txBody>
      </p:sp>
      <p:sp>
        <p:nvSpPr>
          <p:cNvPr id="16" name="Shape 14"/>
          <p:cNvSpPr/>
          <p:nvPr/>
        </p:nvSpPr>
        <p:spPr>
          <a:xfrm>
            <a:off x="10525125" y="6084540"/>
            <a:ext cx="6286500" cy="811411"/>
          </a:xfrm>
          <a:prstGeom prst="roundRect">
            <a:avLst>
              <a:gd name="adj" fmla="val 7043"/>
            </a:avLst>
          </a:prstGeom>
          <a:solidFill>
            <a:srgbClr val="1F1C19"/>
          </a:solidFill>
          <a:ln/>
        </p:spPr>
      </p:sp>
      <p:sp>
        <p:nvSpPr>
          <p:cNvPr id="17" name="Text 15"/>
          <p:cNvSpPr/>
          <p:nvPr/>
        </p:nvSpPr>
        <p:spPr>
          <a:xfrm>
            <a:off x="10791825" y="6313140"/>
            <a:ext cx="5941695" cy="3923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commit -m </a:t>
            </a:r>
            <a:pPr algn="l" indent="0" marL="0">
              <a:lnSpc>
                <a:spcPct val="155000"/>
              </a:lnSpc>
              <a:buNone/>
            </a:pPr>
            <a:r>
              <a:rPr lang="en-US" sz="18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"加入羅浮宮"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047750" y="9534525"/>
            <a:ext cx="293969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02 · COMMIT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17 / 44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 MESSAGES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寫人話,別寫 update。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274665"/>
            <a:ext cx="804481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✕ AVOID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1047750" y="3893790"/>
            <a:ext cx="7810500" cy="676275"/>
          </a:xfrm>
          <a:prstGeom prst="roundRect">
            <a:avLst>
              <a:gd name="adj" fmla="val 5634"/>
            </a:avLst>
          </a:prstGeom>
          <a:solidFill>
            <a:srgbClr val="F0EBE2"/>
          </a:solidFill>
          <a:ln/>
        </p:spPr>
      </p:sp>
      <p:sp>
        <p:nvSpPr>
          <p:cNvPr id="7" name="Text 5"/>
          <p:cNvSpPr/>
          <p:nvPr/>
        </p:nvSpPr>
        <p:spPr>
          <a:xfrm>
            <a:off x="1314450" y="4084290"/>
            <a:ext cx="7511415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update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1047750" y="4703415"/>
            <a:ext cx="7810500" cy="676275"/>
          </a:xfrm>
          <a:prstGeom prst="roundRect">
            <a:avLst>
              <a:gd name="adj" fmla="val 5634"/>
            </a:avLst>
          </a:prstGeom>
          <a:solidFill>
            <a:srgbClr val="F0EBE2"/>
          </a:solidFill>
          <a:ln/>
        </p:spPr>
      </p:sp>
      <p:sp>
        <p:nvSpPr>
          <p:cNvPr id="9" name="Text 7"/>
          <p:cNvSpPr/>
          <p:nvPr/>
        </p:nvSpPr>
        <p:spPr>
          <a:xfrm>
            <a:off x="1314450" y="4893915"/>
            <a:ext cx="7511415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fix</a:t>
            </a:r>
            <a:endParaRPr lang="en-US" sz="2100" dirty="0"/>
          </a:p>
        </p:txBody>
      </p:sp>
      <p:sp>
        <p:nvSpPr>
          <p:cNvPr id="10" name="Shape 8"/>
          <p:cNvSpPr/>
          <p:nvPr/>
        </p:nvSpPr>
        <p:spPr>
          <a:xfrm>
            <a:off x="1047750" y="5513040"/>
            <a:ext cx="7810500" cy="762000"/>
          </a:xfrm>
          <a:prstGeom prst="roundRect">
            <a:avLst>
              <a:gd name="adj" fmla="val 5000"/>
            </a:avLst>
          </a:prstGeom>
          <a:solidFill>
            <a:srgbClr val="F0EBE2"/>
          </a:solidFill>
          <a:ln/>
        </p:spPr>
      </p:sp>
      <p:sp>
        <p:nvSpPr>
          <p:cNvPr id="11" name="Text 9"/>
          <p:cNvSpPr/>
          <p:nvPr/>
        </p:nvSpPr>
        <p:spPr>
          <a:xfrm>
            <a:off x="1314450" y="5703540"/>
            <a:ext cx="751141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修正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1047750" y="6408390"/>
            <a:ext cx="7810500" cy="762000"/>
          </a:xfrm>
          <a:prstGeom prst="roundRect">
            <a:avLst>
              <a:gd name="adj" fmla="val 5000"/>
            </a:avLst>
          </a:prstGeom>
          <a:solidFill>
            <a:srgbClr val="F0EBE2"/>
          </a:solidFill>
          <a:ln/>
        </p:spPr>
      </p:sp>
      <p:sp>
        <p:nvSpPr>
          <p:cNvPr id="13" name="Text 11"/>
          <p:cNvSpPr/>
          <p:nvPr/>
        </p:nvSpPr>
        <p:spPr>
          <a:xfrm>
            <a:off x="1314450" y="6598890"/>
            <a:ext cx="751141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改了一些東西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9429750" y="3274665"/>
            <a:ext cx="804481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✓ PREFER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9429750" y="3893790"/>
            <a:ext cx="7810500" cy="742950"/>
          </a:xfrm>
          <a:prstGeom prst="roundRect">
            <a:avLst>
              <a:gd name="adj" fmla="val 5128"/>
            </a:avLst>
          </a:prstGeom>
          <a:solidFill>
            <a:srgbClr val="C9D7D3"/>
          </a:solidFill>
          <a:ln/>
        </p:spPr>
      </p:sp>
      <p:sp>
        <p:nvSpPr>
          <p:cNvPr id="16" name="Text 14"/>
          <p:cNvSpPr/>
          <p:nvPr/>
        </p:nvSpPr>
        <p:spPr>
          <a:xfrm>
            <a:off x="9696450" y="4084290"/>
            <a:ext cx="751141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2D47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初稿:列出巴黎主要景點</a:t>
            </a:r>
            <a:endParaRPr lang="en-US" sz="1950" dirty="0"/>
          </a:p>
        </p:txBody>
      </p:sp>
      <p:sp>
        <p:nvSpPr>
          <p:cNvPr id="17" name="Shape 15"/>
          <p:cNvSpPr/>
          <p:nvPr/>
        </p:nvSpPr>
        <p:spPr>
          <a:xfrm>
            <a:off x="9429750" y="4770090"/>
            <a:ext cx="7810500" cy="742950"/>
          </a:xfrm>
          <a:prstGeom prst="roundRect">
            <a:avLst>
              <a:gd name="adj" fmla="val 5128"/>
            </a:avLst>
          </a:prstGeom>
          <a:solidFill>
            <a:srgbClr val="C9D7D3"/>
          </a:solidFill>
          <a:ln/>
        </p:spPr>
      </p:sp>
      <p:sp>
        <p:nvSpPr>
          <p:cNvPr id="18" name="Text 16"/>
          <p:cNvSpPr/>
          <p:nvPr/>
        </p:nvSpPr>
        <p:spPr>
          <a:xfrm>
            <a:off x="9696450" y="4960590"/>
            <a:ext cx="751141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2D47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加上夜景行程備註(艾菲爾鐵塔)</a:t>
            </a:r>
            <a:endParaRPr lang="en-US" sz="1950" dirty="0"/>
          </a:p>
        </p:txBody>
      </p:sp>
      <p:sp>
        <p:nvSpPr>
          <p:cNvPr id="19" name="Shape 17"/>
          <p:cNvSpPr/>
          <p:nvPr/>
        </p:nvSpPr>
        <p:spPr>
          <a:xfrm>
            <a:off x="9429750" y="5646390"/>
            <a:ext cx="7810500" cy="742950"/>
          </a:xfrm>
          <a:prstGeom prst="roundRect">
            <a:avLst>
              <a:gd name="adj" fmla="val 5128"/>
            </a:avLst>
          </a:prstGeom>
          <a:solidFill>
            <a:srgbClr val="C9D7D3"/>
          </a:solidFill>
          <a:ln/>
        </p:spPr>
      </p:sp>
      <p:sp>
        <p:nvSpPr>
          <p:cNvPr id="20" name="Text 18"/>
          <p:cNvSpPr/>
          <p:nvPr/>
        </p:nvSpPr>
        <p:spPr>
          <a:xfrm>
            <a:off x="9696450" y="5836890"/>
            <a:ext cx="751141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2D47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修正 Day 2 早餐時段為 09:00</a:t>
            </a:r>
            <a:endParaRPr lang="en-US" sz="1950" dirty="0"/>
          </a:p>
        </p:txBody>
      </p:sp>
      <p:sp>
        <p:nvSpPr>
          <p:cNvPr id="21" name="Shape 19"/>
          <p:cNvSpPr/>
          <p:nvPr/>
        </p:nvSpPr>
        <p:spPr>
          <a:xfrm>
            <a:off x="9429750" y="6522690"/>
            <a:ext cx="7810500" cy="742950"/>
          </a:xfrm>
          <a:prstGeom prst="roundRect">
            <a:avLst>
              <a:gd name="adj" fmla="val 5128"/>
            </a:avLst>
          </a:prstGeom>
          <a:solidFill>
            <a:srgbClr val="C9D7D3"/>
          </a:solidFill>
          <a:ln/>
        </p:spPr>
      </p:sp>
      <p:sp>
        <p:nvSpPr>
          <p:cNvPr id="22" name="Text 20"/>
          <p:cNvSpPr/>
          <p:nvPr/>
        </p:nvSpPr>
        <p:spPr>
          <a:xfrm>
            <a:off x="9696450" y="6713190"/>
            <a:ext cx="751141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2D47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改寫飯店清單為按區排序</a:t>
            </a:r>
            <a:endParaRPr lang="en-US" sz="1950" dirty="0"/>
          </a:p>
        </p:txBody>
      </p:sp>
      <p:sp>
        <p:nvSpPr>
          <p:cNvPr id="23" name="Text 21"/>
          <p:cNvSpPr/>
          <p:nvPr/>
        </p:nvSpPr>
        <p:spPr>
          <a:xfrm>
            <a:off x="1047750" y="7837140"/>
            <a:ext cx="12753975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三個月後翻 log,你只看得到那一句話。未來的你會感謝你。</a:t>
            </a:r>
            <a:endParaRPr lang="en-US" sz="2100" dirty="0"/>
          </a:p>
        </p:txBody>
      </p:sp>
      <p:sp>
        <p:nvSpPr>
          <p:cNvPr id="24" name="Text 22"/>
          <p:cNvSpPr/>
          <p:nvPr/>
        </p:nvSpPr>
        <p:spPr>
          <a:xfrm>
            <a:off x="1047750" y="9534525"/>
            <a:ext cx="293969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02 · COMMIT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 / 44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722720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614541" y="3184922"/>
            <a:ext cx="11974480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03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614541" y="3880247"/>
            <a:ext cx="11974480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push &amp; pull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614541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614541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commit 只在你電腦。 讓世界看見,得推上 GitHub。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3887663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03 · PUSH &amp; PULL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19 / 44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SERIES MAP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 集路線 · 我們會去哪裡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41315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6" name="Text 4"/>
          <p:cNvSpPr/>
          <p:nvPr/>
        </p:nvSpPr>
        <p:spPr>
          <a:xfrm>
            <a:off x="1047750" y="3484215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00</a:t>
            </a:r>
            <a:endParaRPr lang="en-US" sz="1950" dirty="0"/>
          </a:p>
        </p:txBody>
      </p:sp>
      <p:sp>
        <p:nvSpPr>
          <p:cNvPr id="7" name="Text 5"/>
          <p:cNvSpPr/>
          <p:nvPr/>
        </p:nvSpPr>
        <p:spPr>
          <a:xfrm>
            <a:off x="2095500" y="3360390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 常見狀況</a:t>
            </a:r>
            <a:endParaRPr lang="en-US" sz="2250" dirty="0"/>
          </a:p>
        </p:txBody>
      </p:sp>
      <p:sp>
        <p:nvSpPr>
          <p:cNvPr id="8" name="Shape 6"/>
          <p:cNvSpPr/>
          <p:nvPr/>
        </p:nvSpPr>
        <p:spPr>
          <a:xfrm>
            <a:off x="1047750" y="3989040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9" name="Text 7"/>
          <p:cNvSpPr/>
          <p:nvPr/>
        </p:nvSpPr>
        <p:spPr>
          <a:xfrm>
            <a:off x="1047750" y="4331940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01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2095500" y="4208115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版本控制是什麼</a:t>
            </a:r>
            <a:endParaRPr lang="en-US" sz="2250" dirty="0"/>
          </a:p>
        </p:txBody>
      </p:sp>
      <p:sp>
        <p:nvSpPr>
          <p:cNvPr id="11" name="Shape 9"/>
          <p:cNvSpPr/>
          <p:nvPr/>
        </p:nvSpPr>
        <p:spPr>
          <a:xfrm>
            <a:off x="1047750" y="4836765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2" name="Text 10"/>
          <p:cNvSpPr/>
          <p:nvPr/>
        </p:nvSpPr>
        <p:spPr>
          <a:xfrm>
            <a:off x="1047750" y="5179665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02</a:t>
            </a:r>
            <a:endParaRPr lang="en-US" sz="1950" dirty="0"/>
          </a:p>
        </p:txBody>
      </p:sp>
      <p:sp>
        <p:nvSpPr>
          <p:cNvPr id="13" name="Text 11"/>
          <p:cNvSpPr/>
          <p:nvPr/>
        </p:nvSpPr>
        <p:spPr>
          <a:xfrm>
            <a:off x="2095500" y="5055840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commit 是什麼</a:t>
            </a:r>
            <a:endParaRPr lang="en-US" sz="2250" dirty="0"/>
          </a:p>
        </p:txBody>
      </p:sp>
      <p:sp>
        <p:nvSpPr>
          <p:cNvPr id="14" name="Shape 12"/>
          <p:cNvSpPr/>
          <p:nvPr/>
        </p:nvSpPr>
        <p:spPr>
          <a:xfrm>
            <a:off x="1047750" y="5684490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5" name="Text 13"/>
          <p:cNvSpPr/>
          <p:nvPr/>
        </p:nvSpPr>
        <p:spPr>
          <a:xfrm>
            <a:off x="1047750" y="6027390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03</a:t>
            </a:r>
            <a:endParaRPr lang="en-US" sz="1950" dirty="0"/>
          </a:p>
        </p:txBody>
      </p:sp>
      <p:sp>
        <p:nvSpPr>
          <p:cNvPr id="16" name="Text 14"/>
          <p:cNvSpPr/>
          <p:nvPr/>
        </p:nvSpPr>
        <p:spPr>
          <a:xfrm>
            <a:off x="2095500" y="5903565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push &amp; pull</a:t>
            </a:r>
            <a:endParaRPr lang="en-US" sz="2250" dirty="0"/>
          </a:p>
        </p:txBody>
      </p:sp>
      <p:sp>
        <p:nvSpPr>
          <p:cNvPr id="17" name="Shape 15"/>
          <p:cNvSpPr/>
          <p:nvPr/>
        </p:nvSpPr>
        <p:spPr>
          <a:xfrm>
            <a:off x="1047750" y="6532215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8" name="Text 16"/>
          <p:cNvSpPr/>
          <p:nvPr/>
        </p:nvSpPr>
        <p:spPr>
          <a:xfrm>
            <a:off x="1047750" y="6875115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04</a:t>
            </a:r>
            <a:endParaRPr lang="en-US" sz="1950" dirty="0"/>
          </a:p>
        </p:txBody>
      </p:sp>
      <p:sp>
        <p:nvSpPr>
          <p:cNvPr id="19" name="Text 17"/>
          <p:cNvSpPr/>
          <p:nvPr/>
        </p:nvSpPr>
        <p:spPr>
          <a:xfrm>
            <a:off x="2095500" y="6751290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多人協作</a:t>
            </a:r>
            <a:endParaRPr lang="en-US" sz="2250" dirty="0"/>
          </a:p>
        </p:txBody>
      </p:sp>
      <p:sp>
        <p:nvSpPr>
          <p:cNvPr id="20" name="Shape 18"/>
          <p:cNvSpPr/>
          <p:nvPr/>
        </p:nvSpPr>
        <p:spPr>
          <a:xfrm>
            <a:off x="1047750" y="8227665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1" name="Shape 19"/>
          <p:cNvSpPr/>
          <p:nvPr/>
        </p:nvSpPr>
        <p:spPr>
          <a:xfrm>
            <a:off x="1047750" y="7379940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2" name="Text 20"/>
          <p:cNvSpPr/>
          <p:nvPr/>
        </p:nvSpPr>
        <p:spPr>
          <a:xfrm>
            <a:off x="1047750" y="7722840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05</a:t>
            </a:r>
            <a:endParaRPr lang="en-US" sz="1950" dirty="0"/>
          </a:p>
        </p:txBody>
      </p:sp>
      <p:sp>
        <p:nvSpPr>
          <p:cNvPr id="23" name="Text 21"/>
          <p:cNvSpPr/>
          <p:nvPr/>
        </p:nvSpPr>
        <p:spPr>
          <a:xfrm>
            <a:off x="2095500" y="7599015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branch 分支</a:t>
            </a:r>
            <a:endParaRPr lang="en-US" sz="2250" dirty="0"/>
          </a:p>
        </p:txBody>
      </p:sp>
      <p:sp>
        <p:nvSpPr>
          <p:cNvPr id="24" name="Shape 22"/>
          <p:cNvSpPr/>
          <p:nvPr/>
        </p:nvSpPr>
        <p:spPr>
          <a:xfrm>
            <a:off x="9620250" y="3141315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5" name="Text 23"/>
          <p:cNvSpPr/>
          <p:nvPr/>
        </p:nvSpPr>
        <p:spPr>
          <a:xfrm>
            <a:off x="9620250" y="3484215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06</a:t>
            </a:r>
            <a:endParaRPr lang="en-US" sz="1950" dirty="0"/>
          </a:p>
        </p:txBody>
      </p:sp>
      <p:sp>
        <p:nvSpPr>
          <p:cNvPr id="26" name="Text 24"/>
          <p:cNvSpPr/>
          <p:nvPr/>
        </p:nvSpPr>
        <p:spPr>
          <a:xfrm>
            <a:off x="10668000" y="3360390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Pull Request</a:t>
            </a:r>
            <a:endParaRPr lang="en-US" sz="2250" dirty="0"/>
          </a:p>
        </p:txBody>
      </p:sp>
      <p:sp>
        <p:nvSpPr>
          <p:cNvPr id="27" name="Shape 25"/>
          <p:cNvSpPr/>
          <p:nvPr/>
        </p:nvSpPr>
        <p:spPr>
          <a:xfrm>
            <a:off x="9620250" y="3989040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8" name="Text 26"/>
          <p:cNvSpPr/>
          <p:nvPr/>
        </p:nvSpPr>
        <p:spPr>
          <a:xfrm>
            <a:off x="9620250" y="4331940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07</a:t>
            </a:r>
            <a:endParaRPr lang="en-US" sz="1950" dirty="0"/>
          </a:p>
        </p:txBody>
      </p:sp>
      <p:sp>
        <p:nvSpPr>
          <p:cNvPr id="29" name="Text 27"/>
          <p:cNvSpPr/>
          <p:nvPr/>
        </p:nvSpPr>
        <p:spPr>
          <a:xfrm>
            <a:off x="10668000" y="4208115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worktree</a:t>
            </a:r>
            <a:endParaRPr lang="en-US" sz="2250" dirty="0"/>
          </a:p>
        </p:txBody>
      </p:sp>
      <p:sp>
        <p:nvSpPr>
          <p:cNvPr id="30" name="Shape 28"/>
          <p:cNvSpPr/>
          <p:nvPr/>
        </p:nvSpPr>
        <p:spPr>
          <a:xfrm>
            <a:off x="9620250" y="4836765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31" name="Text 29"/>
          <p:cNvSpPr/>
          <p:nvPr/>
        </p:nvSpPr>
        <p:spPr>
          <a:xfrm>
            <a:off x="9620250" y="5179665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08</a:t>
            </a:r>
            <a:endParaRPr lang="en-US" sz="1950" dirty="0"/>
          </a:p>
        </p:txBody>
      </p:sp>
      <p:sp>
        <p:nvSpPr>
          <p:cNvPr id="32" name="Text 30"/>
          <p:cNvSpPr/>
          <p:nvPr/>
        </p:nvSpPr>
        <p:spPr>
          <a:xfrm>
            <a:off x="10668000" y="5055840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Deploy 部署</a:t>
            </a:r>
            <a:endParaRPr lang="en-US" sz="2250" dirty="0"/>
          </a:p>
        </p:txBody>
      </p:sp>
      <p:sp>
        <p:nvSpPr>
          <p:cNvPr id="33" name="Shape 31"/>
          <p:cNvSpPr/>
          <p:nvPr/>
        </p:nvSpPr>
        <p:spPr>
          <a:xfrm>
            <a:off x="9620250" y="5684490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34" name="Text 32"/>
          <p:cNvSpPr/>
          <p:nvPr/>
        </p:nvSpPr>
        <p:spPr>
          <a:xfrm>
            <a:off x="9620250" y="6027390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09</a:t>
            </a:r>
            <a:endParaRPr lang="en-US" sz="1950" dirty="0"/>
          </a:p>
        </p:txBody>
      </p:sp>
      <p:sp>
        <p:nvSpPr>
          <p:cNvPr id="35" name="Text 33"/>
          <p:cNvSpPr/>
          <p:nvPr/>
        </p:nvSpPr>
        <p:spPr>
          <a:xfrm>
            <a:off x="10668000" y="5903565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權限</a:t>
            </a:r>
            <a:endParaRPr lang="en-US" sz="2250" dirty="0"/>
          </a:p>
        </p:txBody>
      </p:sp>
      <p:sp>
        <p:nvSpPr>
          <p:cNvPr id="36" name="Shape 34"/>
          <p:cNvSpPr/>
          <p:nvPr/>
        </p:nvSpPr>
        <p:spPr>
          <a:xfrm>
            <a:off x="9620250" y="6532215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37" name="Text 35"/>
          <p:cNvSpPr/>
          <p:nvPr/>
        </p:nvSpPr>
        <p:spPr>
          <a:xfrm>
            <a:off x="9620250" y="6875115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EP 10</a:t>
            </a:r>
            <a:endParaRPr lang="en-US" sz="1950" dirty="0"/>
          </a:p>
        </p:txBody>
      </p:sp>
      <p:sp>
        <p:nvSpPr>
          <p:cNvPr id="38" name="Text 36"/>
          <p:cNvSpPr/>
          <p:nvPr/>
        </p:nvSpPr>
        <p:spPr>
          <a:xfrm>
            <a:off x="10668000" y="6751290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企業知識庫整合</a:t>
            </a:r>
            <a:endParaRPr lang="en-US" sz="2250" dirty="0"/>
          </a:p>
        </p:txBody>
      </p:sp>
      <p:sp>
        <p:nvSpPr>
          <p:cNvPr id="39" name="Shape 37"/>
          <p:cNvSpPr/>
          <p:nvPr/>
        </p:nvSpPr>
        <p:spPr>
          <a:xfrm>
            <a:off x="9620250" y="8227665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40" name="Shape 38"/>
          <p:cNvSpPr/>
          <p:nvPr/>
        </p:nvSpPr>
        <p:spPr>
          <a:xfrm>
            <a:off x="9620250" y="7379940"/>
            <a:ext cx="762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41" name="Text 39"/>
          <p:cNvSpPr/>
          <p:nvPr/>
        </p:nvSpPr>
        <p:spPr>
          <a:xfrm>
            <a:off x="9620250" y="7722840"/>
            <a:ext cx="1123950" cy="323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 A.</a:t>
            </a:r>
            <a:endParaRPr lang="en-US" sz="1950" dirty="0"/>
          </a:p>
        </p:txBody>
      </p:sp>
      <p:sp>
        <p:nvSpPr>
          <p:cNvPr id="42" name="Text 40"/>
          <p:cNvSpPr/>
          <p:nvPr/>
        </p:nvSpPr>
        <p:spPr>
          <a:xfrm>
            <a:off x="10668000" y="7599015"/>
            <a:ext cx="6769418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57514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附錄 · 指令速查</a:t>
            </a:r>
            <a:endParaRPr lang="en-US" sz="2250" dirty="0"/>
          </a:p>
        </p:txBody>
      </p:sp>
      <p:sp>
        <p:nvSpPr>
          <p:cNvPr id="43" name="Text 41"/>
          <p:cNvSpPr/>
          <p:nvPr/>
        </p:nvSpPr>
        <p:spPr>
          <a:xfrm>
            <a:off x="1047750" y="9534525"/>
            <a:ext cx="3770241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· 從零到知識庫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/ 44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GOLDEN RULE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開工先 pull · 收工再 push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369915"/>
            <a:ext cx="7810500" cy="2552700"/>
          </a:xfrm>
          <a:prstGeom prst="roundRect">
            <a:avLst>
              <a:gd name="adj" fmla="val 1493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76375" y="3760440"/>
            <a:ext cx="419249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↓</a:t>
            </a:r>
            <a:endParaRPr lang="en-US" sz="4500" dirty="0"/>
          </a:p>
        </p:txBody>
      </p:sp>
      <p:sp>
        <p:nvSpPr>
          <p:cNvPr id="7" name="Text 5"/>
          <p:cNvSpPr/>
          <p:nvPr/>
        </p:nvSpPr>
        <p:spPr>
          <a:xfrm>
            <a:off x="2009924" y="3879503"/>
            <a:ext cx="1813917" cy="447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dirty="0">
                <a:solidFill>
                  <a:srgbClr val="27242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pull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1476375" y="4674840"/>
            <a:ext cx="7161848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把 GitHub 上最新的拉下來。 動工前先伸手拿最新版。</a:t>
            </a:r>
            <a:endParaRPr lang="en-US" sz="2250" dirty="0"/>
          </a:p>
        </p:txBody>
      </p:sp>
      <p:sp>
        <p:nvSpPr>
          <p:cNvPr id="9" name="Shape 7"/>
          <p:cNvSpPr/>
          <p:nvPr/>
        </p:nvSpPr>
        <p:spPr>
          <a:xfrm>
            <a:off x="9429750" y="3369915"/>
            <a:ext cx="7810500" cy="2552700"/>
          </a:xfrm>
          <a:prstGeom prst="roundRect">
            <a:avLst>
              <a:gd name="adj" fmla="val 1493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58375" y="3760440"/>
            <a:ext cx="419249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5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↑</a:t>
            </a:r>
            <a:endParaRPr lang="en-US" sz="4500" dirty="0"/>
          </a:p>
        </p:txBody>
      </p:sp>
      <p:sp>
        <p:nvSpPr>
          <p:cNvPr id="11" name="Text 9"/>
          <p:cNvSpPr/>
          <p:nvPr/>
        </p:nvSpPr>
        <p:spPr>
          <a:xfrm>
            <a:off x="10391924" y="3879503"/>
            <a:ext cx="1813917" cy="447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dirty="0">
                <a:solidFill>
                  <a:srgbClr val="27242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push</a:t>
            </a:r>
            <a:endParaRPr lang="en-US" sz="2850" dirty="0"/>
          </a:p>
        </p:txBody>
      </p:sp>
      <p:sp>
        <p:nvSpPr>
          <p:cNvPr id="12" name="Text 10"/>
          <p:cNvSpPr/>
          <p:nvPr/>
        </p:nvSpPr>
        <p:spPr>
          <a:xfrm>
            <a:off x="9858375" y="4674840"/>
            <a:ext cx="7161848" cy="8953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把你的 commit 推上去。 讓夥伴看到、雲端備份。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1047750" y="6589365"/>
            <a:ext cx="1275397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順序顛倒,就會撞上 EP0 的 non-fast-forward。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047750" y="9534525"/>
            <a:ext cx="3887663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03 · PUSH &amp; PULL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 / 44</a:t>
            </a:r>
            <a:endParaRPr lang="en-US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FLOW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從本地到 GitHub · 三個步驟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79415"/>
            <a:ext cx="5168801" cy="3909715"/>
          </a:xfrm>
          <a:prstGeom prst="roundRect">
            <a:avLst>
              <a:gd name="adj" fmla="val 1462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57275" y="3188940"/>
            <a:ext cx="5149751" cy="552450"/>
          </a:xfrm>
          <a:prstGeom prst="rect">
            <a:avLst/>
          </a:prstGeom>
          <a:solidFill>
            <a:srgbClr val="F0EBE2"/>
          </a:solidFill>
          <a:ln/>
        </p:spPr>
      </p:sp>
      <p:sp>
        <p:nvSpPr>
          <p:cNvPr id="7" name="Shape 5"/>
          <p:cNvSpPr/>
          <p:nvPr/>
        </p:nvSpPr>
        <p:spPr>
          <a:xfrm>
            <a:off x="1057275" y="3731865"/>
            <a:ext cx="5149751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8" name="Shape 6"/>
          <p:cNvSpPr/>
          <p:nvPr/>
        </p:nvSpPr>
        <p:spPr>
          <a:xfrm>
            <a:off x="1266825" y="3412778"/>
            <a:ext cx="95250" cy="95250"/>
          </a:xfrm>
          <a:prstGeom prst="ellipse">
            <a:avLst/>
          </a:prstGeom>
          <a:solidFill>
            <a:srgbClr val="C97564"/>
          </a:solidFill>
          <a:ln/>
        </p:spPr>
      </p:sp>
      <p:sp>
        <p:nvSpPr>
          <p:cNvPr id="9" name="Shape 7"/>
          <p:cNvSpPr/>
          <p:nvPr/>
        </p:nvSpPr>
        <p:spPr>
          <a:xfrm>
            <a:off x="1457325" y="3412778"/>
            <a:ext cx="95250" cy="95250"/>
          </a:xfrm>
          <a:prstGeom prst="ellipse">
            <a:avLst/>
          </a:prstGeom>
          <a:solidFill>
            <a:srgbClr val="D8B26C"/>
          </a:solidFill>
          <a:ln/>
        </p:spPr>
      </p:sp>
      <p:sp>
        <p:nvSpPr>
          <p:cNvPr id="10" name="Shape 8"/>
          <p:cNvSpPr/>
          <p:nvPr/>
        </p:nvSpPr>
        <p:spPr>
          <a:xfrm>
            <a:off x="1647825" y="3412778"/>
            <a:ext cx="95250" cy="95250"/>
          </a:xfrm>
          <a:prstGeom prst="ellipse">
            <a:avLst/>
          </a:prstGeom>
          <a:solidFill>
            <a:srgbClr val="5F8985"/>
          </a:solidFill>
          <a:ln/>
        </p:spPr>
      </p:sp>
      <p:sp>
        <p:nvSpPr>
          <p:cNvPr id="11" name="Text 9"/>
          <p:cNvSpPr/>
          <p:nvPr/>
        </p:nvSpPr>
        <p:spPr>
          <a:xfrm>
            <a:off x="1971675" y="3322290"/>
            <a:ext cx="1828949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本機 · 安娜的電腦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1362075" y="4008090"/>
            <a:ext cx="533400" cy="533400"/>
          </a:xfrm>
          <a:prstGeom prst="ellipse">
            <a:avLst/>
          </a:prstGeom>
          <a:solidFill>
            <a:srgbClr val="5F8985"/>
          </a:solidFill>
          <a:ln/>
        </p:spPr>
      </p:sp>
      <p:sp>
        <p:nvSpPr>
          <p:cNvPr id="13" name="Text 11"/>
          <p:cNvSpPr/>
          <p:nvPr/>
        </p:nvSpPr>
        <p:spPr>
          <a:xfrm>
            <a:off x="1323975" y="4008090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安</a:t>
            </a:r>
            <a:endParaRPr lang="en-US" sz="1950" dirty="0"/>
          </a:p>
        </p:txBody>
      </p:sp>
      <p:sp>
        <p:nvSpPr>
          <p:cNvPr id="14" name="Text 12"/>
          <p:cNvSpPr/>
          <p:nvPr/>
        </p:nvSpPr>
        <p:spPr>
          <a:xfrm>
            <a:off x="2066925" y="4117628"/>
            <a:ext cx="1207889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行程表.txt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1362075" y="4770090"/>
            <a:ext cx="4540151" cy="2042815"/>
          </a:xfrm>
          <a:prstGeom prst="roundRect">
            <a:avLst>
              <a:gd name="adj" fmla="val 2798"/>
            </a:avLst>
          </a:prstGeom>
          <a:solidFill>
            <a:srgbClr val="1F1C19"/>
          </a:solidFill>
          <a:ln/>
        </p:spPr>
      </p:sp>
      <p:sp>
        <p:nvSpPr>
          <p:cNvPr id="16" name="Text 14"/>
          <p:cNvSpPr/>
          <p:nvPr/>
        </p:nvSpPr>
        <p:spPr>
          <a:xfrm>
            <a:off x="1590675" y="4979640"/>
            <a:ext cx="4219155" cy="1661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add 行程表.txt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commit -m</a:t>
            </a:r>
            <a:endParaRPr lang="en-US" sz="165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165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"加入巴黎"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</a:t>
            </a:r>
            <a:endParaRPr lang="en-US" sz="1650" dirty="0"/>
          </a:p>
        </p:txBody>
      </p:sp>
      <p:sp>
        <p:nvSpPr>
          <p:cNvPr id="17" name="Shape 15"/>
          <p:cNvSpPr/>
          <p:nvPr/>
        </p:nvSpPr>
        <p:spPr>
          <a:xfrm>
            <a:off x="6559451" y="3179415"/>
            <a:ext cx="5168950" cy="3909715"/>
          </a:xfrm>
          <a:prstGeom prst="roundRect">
            <a:avLst>
              <a:gd name="adj" fmla="val 1462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568976" y="3188940"/>
            <a:ext cx="5149900" cy="495300"/>
          </a:xfrm>
          <a:prstGeom prst="rect">
            <a:avLst/>
          </a:prstGeom>
          <a:solidFill>
            <a:srgbClr val="F0EBE2"/>
          </a:solidFill>
          <a:ln/>
        </p:spPr>
      </p:sp>
      <p:sp>
        <p:nvSpPr>
          <p:cNvPr id="19" name="Shape 17"/>
          <p:cNvSpPr/>
          <p:nvPr/>
        </p:nvSpPr>
        <p:spPr>
          <a:xfrm>
            <a:off x="6568976" y="3674715"/>
            <a:ext cx="51499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0" name="Shape 18"/>
          <p:cNvSpPr/>
          <p:nvPr/>
        </p:nvSpPr>
        <p:spPr>
          <a:xfrm>
            <a:off x="6778526" y="3384203"/>
            <a:ext cx="95250" cy="95250"/>
          </a:xfrm>
          <a:prstGeom prst="ellipse">
            <a:avLst/>
          </a:prstGeom>
          <a:solidFill>
            <a:srgbClr val="C97564"/>
          </a:solidFill>
          <a:ln/>
        </p:spPr>
      </p:sp>
      <p:sp>
        <p:nvSpPr>
          <p:cNvPr id="21" name="Shape 19"/>
          <p:cNvSpPr/>
          <p:nvPr/>
        </p:nvSpPr>
        <p:spPr>
          <a:xfrm>
            <a:off x="6969026" y="3384203"/>
            <a:ext cx="95250" cy="95250"/>
          </a:xfrm>
          <a:prstGeom prst="ellipse">
            <a:avLst/>
          </a:prstGeom>
          <a:solidFill>
            <a:srgbClr val="D8B26C"/>
          </a:solidFill>
          <a:ln/>
        </p:spPr>
      </p:sp>
      <p:sp>
        <p:nvSpPr>
          <p:cNvPr id="22" name="Shape 20"/>
          <p:cNvSpPr/>
          <p:nvPr/>
        </p:nvSpPr>
        <p:spPr>
          <a:xfrm>
            <a:off x="7159526" y="3384203"/>
            <a:ext cx="95250" cy="95250"/>
          </a:xfrm>
          <a:prstGeom prst="ellipse">
            <a:avLst/>
          </a:prstGeom>
          <a:solidFill>
            <a:srgbClr val="5F8985"/>
          </a:solidFill>
          <a:ln/>
        </p:spPr>
      </p:sp>
      <p:sp>
        <p:nvSpPr>
          <p:cNvPr id="23" name="Text 21"/>
          <p:cNvSpPr/>
          <p:nvPr/>
        </p:nvSpPr>
        <p:spPr>
          <a:xfrm>
            <a:off x="7483376" y="3322290"/>
            <a:ext cx="2515046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push origin main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766428" y="4255740"/>
            <a:ext cx="475499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↑</a:t>
            </a:r>
            <a:endParaRPr lang="en-US" sz="9000" dirty="0"/>
          </a:p>
        </p:txBody>
      </p:sp>
      <p:sp>
        <p:nvSpPr>
          <p:cNvPr id="25" name="Text 23"/>
          <p:cNvSpPr/>
          <p:nvPr/>
        </p:nvSpPr>
        <p:spPr>
          <a:xfrm>
            <a:off x="6766428" y="5627340"/>
            <a:ext cx="475499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推上去</a:t>
            </a:r>
            <a:endParaRPr lang="en-US" sz="1950" dirty="0"/>
          </a:p>
        </p:txBody>
      </p:sp>
      <p:sp>
        <p:nvSpPr>
          <p:cNvPr id="26" name="Shape 24"/>
          <p:cNvSpPr/>
          <p:nvPr/>
        </p:nvSpPr>
        <p:spPr>
          <a:xfrm>
            <a:off x="12071300" y="3179415"/>
            <a:ext cx="5168950" cy="3909715"/>
          </a:xfrm>
          <a:prstGeom prst="roundRect">
            <a:avLst>
              <a:gd name="adj" fmla="val 1462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2080825" y="3188940"/>
            <a:ext cx="5149900" cy="495300"/>
          </a:xfrm>
          <a:prstGeom prst="rect">
            <a:avLst/>
          </a:prstGeom>
          <a:solidFill>
            <a:srgbClr val="F0EBE2"/>
          </a:solidFill>
          <a:ln/>
        </p:spPr>
      </p:sp>
      <p:sp>
        <p:nvSpPr>
          <p:cNvPr id="28" name="Shape 26"/>
          <p:cNvSpPr/>
          <p:nvPr/>
        </p:nvSpPr>
        <p:spPr>
          <a:xfrm>
            <a:off x="12080825" y="3674715"/>
            <a:ext cx="51499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9" name="Shape 27"/>
          <p:cNvSpPr/>
          <p:nvPr/>
        </p:nvSpPr>
        <p:spPr>
          <a:xfrm>
            <a:off x="12290375" y="3384203"/>
            <a:ext cx="95250" cy="95250"/>
          </a:xfrm>
          <a:prstGeom prst="ellipse">
            <a:avLst/>
          </a:prstGeom>
          <a:solidFill>
            <a:srgbClr val="C97564"/>
          </a:solidFill>
          <a:ln/>
        </p:spPr>
      </p:sp>
      <p:sp>
        <p:nvSpPr>
          <p:cNvPr id="30" name="Shape 28"/>
          <p:cNvSpPr/>
          <p:nvPr/>
        </p:nvSpPr>
        <p:spPr>
          <a:xfrm>
            <a:off x="12480875" y="3384203"/>
            <a:ext cx="95250" cy="95250"/>
          </a:xfrm>
          <a:prstGeom prst="ellipse">
            <a:avLst/>
          </a:prstGeom>
          <a:solidFill>
            <a:srgbClr val="D8B26C"/>
          </a:solidFill>
          <a:ln/>
        </p:spPr>
      </p:sp>
      <p:sp>
        <p:nvSpPr>
          <p:cNvPr id="31" name="Shape 29"/>
          <p:cNvSpPr/>
          <p:nvPr/>
        </p:nvSpPr>
        <p:spPr>
          <a:xfrm>
            <a:off x="12671375" y="3384203"/>
            <a:ext cx="95250" cy="95250"/>
          </a:xfrm>
          <a:prstGeom prst="ellipse">
            <a:avLst/>
          </a:prstGeom>
          <a:solidFill>
            <a:srgbClr val="5F8985"/>
          </a:solidFill>
          <a:ln/>
        </p:spPr>
      </p:sp>
      <p:sp>
        <p:nvSpPr>
          <p:cNvPr id="32" name="Text 30"/>
          <p:cNvSpPr/>
          <p:nvPr/>
        </p:nvSpPr>
        <p:spPr>
          <a:xfrm>
            <a:off x="12995225" y="3322290"/>
            <a:ext cx="3014353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github.com / anna / trip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12385625" y="3950940"/>
            <a:ext cx="4676509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main · 已更新</a:t>
            </a:r>
            <a:endParaRPr lang="en-US" sz="1650" dirty="0"/>
          </a:p>
        </p:txBody>
      </p:sp>
      <p:sp>
        <p:nvSpPr>
          <p:cNvPr id="34" name="Text 32"/>
          <p:cNvSpPr/>
          <p:nvPr/>
        </p:nvSpPr>
        <p:spPr>
          <a:xfrm>
            <a:off x="12385625" y="4493865"/>
            <a:ext cx="4676509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2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行程表.txt</a:t>
            </a:r>
            <a:endParaRPr lang="en-US" sz="2250" dirty="0"/>
          </a:p>
        </p:txBody>
      </p:sp>
      <p:sp>
        <p:nvSpPr>
          <p:cNvPr id="35" name="Text 33"/>
          <p:cNvSpPr/>
          <p:nvPr/>
        </p:nvSpPr>
        <p:spPr>
          <a:xfrm>
            <a:off x="12385625" y="5008215"/>
            <a:ext cx="4676509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加入巴黎 · 30 秒前</a:t>
            </a:r>
            <a:endParaRPr lang="en-US" sz="1650" dirty="0"/>
          </a:p>
        </p:txBody>
      </p:sp>
      <p:sp>
        <p:nvSpPr>
          <p:cNvPr id="36" name="Shape 34"/>
          <p:cNvSpPr/>
          <p:nvPr/>
        </p:nvSpPr>
        <p:spPr>
          <a:xfrm>
            <a:off x="12385625" y="5589240"/>
            <a:ext cx="45403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37" name="Shape 35"/>
          <p:cNvSpPr/>
          <p:nvPr/>
        </p:nvSpPr>
        <p:spPr>
          <a:xfrm>
            <a:off x="12385625" y="5827365"/>
            <a:ext cx="533400" cy="533400"/>
          </a:xfrm>
          <a:prstGeom prst="ellipse">
            <a:avLst/>
          </a:prstGeom>
          <a:solidFill>
            <a:srgbClr val="B86A4F"/>
          </a:solidFill>
          <a:ln/>
        </p:spPr>
      </p:sp>
      <p:sp>
        <p:nvSpPr>
          <p:cNvPr id="38" name="Text 36"/>
          <p:cNvSpPr/>
          <p:nvPr/>
        </p:nvSpPr>
        <p:spPr>
          <a:xfrm>
            <a:off x="12347525" y="5827365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宏</a:t>
            </a:r>
            <a:endParaRPr lang="en-US" sz="1950" dirty="0"/>
          </a:p>
        </p:txBody>
      </p:sp>
      <p:sp>
        <p:nvSpPr>
          <p:cNvPr id="39" name="Text 37"/>
          <p:cNvSpPr/>
          <p:nvPr/>
        </p:nvSpPr>
        <p:spPr>
          <a:xfrm>
            <a:off x="13071425" y="5936903"/>
            <a:ext cx="190440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阿宏 git pull → 拿到</a:t>
            </a:r>
            <a:endParaRPr lang="en-US" sz="1650" dirty="0"/>
          </a:p>
        </p:txBody>
      </p:sp>
      <p:sp>
        <p:nvSpPr>
          <p:cNvPr id="40" name="Text 38"/>
          <p:cNvSpPr/>
          <p:nvPr/>
        </p:nvSpPr>
        <p:spPr>
          <a:xfrm>
            <a:off x="1047750" y="9534525"/>
            <a:ext cx="3887663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03 · PUSH &amp; PULL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21 / 44</a:t>
            </a:r>
            <a:endParaRPr 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719194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611118" y="3184922"/>
            <a:ext cx="11978006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04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611118" y="3880247"/>
            <a:ext cx="11978006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多人協作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611118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611118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衝突不是失敗 — 是 Git 在保護 你跟夥伴的工作都不被弄丟。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280265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04 · 多人協作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22 / 44</a:t>
            </a:r>
            <a:endParaRPr lang="en-US"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HAPPENS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阿宏沒 pull,結果被擋下來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79415"/>
            <a:ext cx="6971705" cy="2371725"/>
          </a:xfrm>
          <a:prstGeom prst="roundRect">
            <a:avLst>
              <a:gd name="adj" fmla="val 1606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476375" y="3569940"/>
            <a:ext cx="533400" cy="533400"/>
          </a:xfrm>
          <a:prstGeom prst="ellipse">
            <a:avLst/>
          </a:prstGeom>
          <a:solidFill>
            <a:srgbClr val="5F8985"/>
          </a:solidFill>
          <a:ln/>
        </p:spPr>
      </p:sp>
      <p:sp>
        <p:nvSpPr>
          <p:cNvPr id="7" name="Text 5"/>
          <p:cNvSpPr/>
          <p:nvPr/>
        </p:nvSpPr>
        <p:spPr>
          <a:xfrm>
            <a:off x="1438275" y="3569940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安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2181225" y="3593753"/>
            <a:ext cx="76200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安娜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2181225" y="4331940"/>
            <a:ext cx="557189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寫巴黎 → commit → push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181225" y="4827240"/>
            <a:ext cx="5571893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✓ 已上 GitHub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457605" y="3689003"/>
            <a:ext cx="137279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spc="132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GITHUB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8457605" y="4003328"/>
            <a:ext cx="1372791" cy="685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45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main</a:t>
            </a:r>
            <a:endParaRPr lang="en-US" sz="4500" dirty="0"/>
          </a:p>
        </p:txBody>
      </p:sp>
      <p:sp>
        <p:nvSpPr>
          <p:cNvPr id="13" name="Text 11"/>
          <p:cNvSpPr/>
          <p:nvPr/>
        </p:nvSpPr>
        <p:spPr>
          <a:xfrm>
            <a:off x="8457605" y="4727228"/>
            <a:ext cx="1372791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巴黎</a:t>
            </a:r>
            <a:endParaRPr lang="en-US" sz="1650" dirty="0"/>
          </a:p>
        </p:txBody>
      </p:sp>
      <p:sp>
        <p:nvSpPr>
          <p:cNvPr id="14" name="Shape 12"/>
          <p:cNvSpPr/>
          <p:nvPr/>
        </p:nvSpPr>
        <p:spPr>
          <a:xfrm>
            <a:off x="10268545" y="3188940"/>
            <a:ext cx="6971705" cy="2352675"/>
          </a:xfrm>
          <a:prstGeom prst="roundRect">
            <a:avLst>
              <a:gd name="adj" fmla="val 1619"/>
            </a:avLst>
          </a:prstGeom>
          <a:solidFill>
            <a:srgbClr val="FFF0EB"/>
          </a:solidFill>
          <a:ln w="9525">
            <a:solidFill>
              <a:srgbClr val="E8C9BB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97170" y="3579465"/>
            <a:ext cx="533400" cy="533400"/>
          </a:xfrm>
          <a:prstGeom prst="ellipse">
            <a:avLst/>
          </a:prstGeom>
          <a:solidFill>
            <a:srgbClr val="B86A4F"/>
          </a:solidFill>
          <a:ln/>
        </p:spPr>
      </p:sp>
      <p:sp>
        <p:nvSpPr>
          <p:cNvPr id="16" name="Text 14"/>
          <p:cNvSpPr/>
          <p:nvPr/>
        </p:nvSpPr>
        <p:spPr>
          <a:xfrm>
            <a:off x="10659070" y="3579465"/>
            <a:ext cx="609600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95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宏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11402020" y="3603278"/>
            <a:ext cx="76200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阿宏</a:t>
            </a:r>
            <a:endParaRPr lang="en-US" sz="2700" dirty="0"/>
          </a:p>
        </p:txBody>
      </p:sp>
      <p:sp>
        <p:nvSpPr>
          <p:cNvPr id="18" name="Text 16"/>
          <p:cNvSpPr/>
          <p:nvPr/>
        </p:nvSpPr>
        <p:spPr>
          <a:xfrm>
            <a:off x="11402020" y="4341465"/>
            <a:ext cx="5571893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沒 pull · 寫羅馬 → commit → push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1402020" y="4836765"/>
            <a:ext cx="5571893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✕ rejected · non-fast-forward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047750" y="6217890"/>
            <a:ext cx="1275397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阿宏的版本沒有安娜的巴黎 — Git 拒絕讓他覆蓋。</a:t>
            </a:r>
            <a:endParaRPr lang="en-US" sz="2250" dirty="0"/>
          </a:p>
        </p:txBody>
      </p:sp>
      <p:sp>
        <p:nvSpPr>
          <p:cNvPr id="21" name="Text 19"/>
          <p:cNvSpPr/>
          <p:nvPr/>
        </p:nvSpPr>
        <p:spPr>
          <a:xfrm>
            <a:off x="1047750" y="9534525"/>
            <a:ext cx="280265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04 · 多人協作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23 / 44</a:t>
            </a:r>
            <a:endParaRPr lang="en-US" sz="1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FIX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先 pull · 自動 merge · 再 push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3160365"/>
            <a:ext cx="16192500" cy="4818757"/>
          </a:xfrm>
          <a:prstGeom prst="roundRect">
            <a:avLst>
              <a:gd name="adj" fmla="val 1186"/>
            </a:avLst>
          </a:prstGeom>
          <a:solidFill>
            <a:srgbClr val="1F1C19"/>
          </a:solidFill>
          <a:ln/>
        </p:spPr>
      </p:sp>
      <p:sp>
        <p:nvSpPr>
          <p:cNvPr id="5" name="Text 3"/>
          <p:cNvSpPr/>
          <p:nvPr/>
        </p:nvSpPr>
        <p:spPr>
          <a:xfrm>
            <a:off x="1466850" y="3503265"/>
            <a:ext cx="15840075" cy="417105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pull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remote: Counting objects: done. Merge made by the 'ort' strategy.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行程表.txt |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+-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安娜的「巴黎」自動合進來,跟阿宏的「羅馬」放一起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push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main -&gt; main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兩個人的工作都在了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1047750" y="8360122"/>
            <a:ext cx="7924800" cy="1495425"/>
          </a:xfrm>
          <a:prstGeom prst="roundRect">
            <a:avLst>
              <a:gd name="adj" fmla="val 2548"/>
            </a:avLst>
          </a:prstGeom>
          <a:solidFill>
            <a:srgbClr val="C9D7D3"/>
          </a:solidFill>
          <a:ln w="9525">
            <a:solidFill>
              <a:srgbClr val="5F898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400175" y="8636347"/>
            <a:ext cx="7436549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spc="108" kern="0" dirty="0">
                <a:solidFill>
                  <a:srgbClr val="2D47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最終 GitHub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00175" y="9093547"/>
            <a:ext cx="7436549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1D34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巴黎 · 羅馬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9315450" y="8736360"/>
            <a:ext cx="8162544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如果改的是同一行 → 回 EP0 情境三, 由你決定留哪個。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1047750" y="9534525"/>
            <a:ext cx="280265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04 · 多人協作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24 / 44</a:t>
            </a:r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729771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621387" y="3184922"/>
            <a:ext cx="11967429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05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621387" y="3880247"/>
            <a:ext cx="11967429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branch · 分支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621387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621387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開一條平行宇宙,試壞了砍掉、 試成了合進主線。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2966526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05 · BRANCH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25 / 44</a:t>
            </a:r>
            <a:endParaRPr lang="en-US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NAMING CONVENTIONS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一看名字就知道幹嘛的。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41315"/>
            <a:ext cx="77152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6" name="Text 4"/>
          <p:cNvSpPr/>
          <p:nvPr/>
        </p:nvSpPr>
        <p:spPr>
          <a:xfrm>
            <a:off x="1047750" y="3360390"/>
            <a:ext cx="198120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main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2952750" y="3360390"/>
            <a:ext cx="5984558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上線版 · 永遠可發佈</a:t>
            </a:r>
            <a:endParaRPr lang="en-US" sz="2100" dirty="0"/>
          </a:p>
        </p:txBody>
      </p:sp>
      <p:sp>
        <p:nvSpPr>
          <p:cNvPr id="8" name="Shape 6"/>
          <p:cNvSpPr/>
          <p:nvPr/>
        </p:nvSpPr>
        <p:spPr>
          <a:xfrm>
            <a:off x="1047750" y="3996630"/>
            <a:ext cx="77152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9" name="Text 7"/>
          <p:cNvSpPr/>
          <p:nvPr/>
        </p:nvSpPr>
        <p:spPr>
          <a:xfrm>
            <a:off x="1047750" y="4215705"/>
            <a:ext cx="198120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dev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2952750" y="4215705"/>
            <a:ext cx="5984558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開發中主線</a:t>
            </a:r>
            <a:endParaRPr lang="en-US" sz="2100" dirty="0"/>
          </a:p>
        </p:txBody>
      </p:sp>
      <p:sp>
        <p:nvSpPr>
          <p:cNvPr id="11" name="Shape 9"/>
          <p:cNvSpPr/>
          <p:nvPr/>
        </p:nvSpPr>
        <p:spPr>
          <a:xfrm>
            <a:off x="1047750" y="5707261"/>
            <a:ext cx="77152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2" name="Shape 10"/>
          <p:cNvSpPr/>
          <p:nvPr/>
        </p:nvSpPr>
        <p:spPr>
          <a:xfrm>
            <a:off x="1047750" y="4851946"/>
            <a:ext cx="77152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3" name="Text 11"/>
          <p:cNvSpPr/>
          <p:nvPr/>
        </p:nvSpPr>
        <p:spPr>
          <a:xfrm>
            <a:off x="1047750" y="5071021"/>
            <a:ext cx="198120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staging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952750" y="5071021"/>
            <a:ext cx="5984558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上線前彩排 · QA 環境</a:t>
            </a:r>
            <a:endParaRPr lang="en-US" sz="2100" dirty="0"/>
          </a:p>
        </p:txBody>
      </p:sp>
      <p:sp>
        <p:nvSpPr>
          <p:cNvPr id="15" name="Shape 13"/>
          <p:cNvSpPr/>
          <p:nvPr/>
        </p:nvSpPr>
        <p:spPr>
          <a:xfrm>
            <a:off x="9525000" y="3141315"/>
            <a:ext cx="77152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6" name="Text 14"/>
          <p:cNvSpPr/>
          <p:nvPr/>
        </p:nvSpPr>
        <p:spPr>
          <a:xfrm>
            <a:off x="9525000" y="3360390"/>
            <a:ext cx="198120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feat/景點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11430000" y="3360390"/>
            <a:ext cx="5984558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新功能</a:t>
            </a:r>
            <a:endParaRPr lang="en-US" sz="2100" dirty="0"/>
          </a:p>
        </p:txBody>
      </p:sp>
      <p:sp>
        <p:nvSpPr>
          <p:cNvPr id="18" name="Shape 16"/>
          <p:cNvSpPr/>
          <p:nvPr/>
        </p:nvSpPr>
        <p:spPr>
          <a:xfrm>
            <a:off x="9525000" y="3996630"/>
            <a:ext cx="77152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9" name="Text 17"/>
          <p:cNvSpPr/>
          <p:nvPr/>
        </p:nvSpPr>
        <p:spPr>
          <a:xfrm>
            <a:off x="9525000" y="4215705"/>
            <a:ext cx="198120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fix/航班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11430000" y="4215705"/>
            <a:ext cx="5984558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修 bug</a:t>
            </a:r>
            <a:endParaRPr lang="en-US" sz="2100" dirty="0"/>
          </a:p>
        </p:txBody>
      </p:sp>
      <p:sp>
        <p:nvSpPr>
          <p:cNvPr id="21" name="Shape 19"/>
          <p:cNvSpPr/>
          <p:nvPr/>
        </p:nvSpPr>
        <p:spPr>
          <a:xfrm>
            <a:off x="9525000" y="5707261"/>
            <a:ext cx="77152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2" name="Shape 20"/>
          <p:cNvSpPr/>
          <p:nvPr/>
        </p:nvSpPr>
        <p:spPr>
          <a:xfrm>
            <a:off x="9525000" y="4851946"/>
            <a:ext cx="77152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3" name="Text 21"/>
          <p:cNvSpPr/>
          <p:nvPr/>
        </p:nvSpPr>
        <p:spPr>
          <a:xfrm>
            <a:off x="9525000" y="5071021"/>
            <a:ext cx="198120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10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hotfix/*</a:t>
            </a:r>
            <a:endParaRPr lang="en-US" sz="2100" dirty="0"/>
          </a:p>
        </p:txBody>
      </p:sp>
      <p:sp>
        <p:nvSpPr>
          <p:cNvPr id="24" name="Text 22"/>
          <p:cNvSpPr/>
          <p:nvPr/>
        </p:nvSpPr>
        <p:spPr>
          <a:xfrm>
            <a:off x="11430000" y="5071021"/>
            <a:ext cx="5984558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線上緊急修補</a:t>
            </a:r>
            <a:endParaRPr lang="en-US" sz="2100" dirty="0"/>
          </a:p>
        </p:txBody>
      </p:sp>
      <p:sp>
        <p:nvSpPr>
          <p:cNvPr id="25" name="Shape 23"/>
          <p:cNvSpPr/>
          <p:nvPr/>
        </p:nvSpPr>
        <p:spPr>
          <a:xfrm>
            <a:off x="1047750" y="6288286"/>
            <a:ext cx="8512671" cy="917228"/>
          </a:xfrm>
          <a:prstGeom prst="roundRect">
            <a:avLst>
              <a:gd name="adj" fmla="val 6231"/>
            </a:avLst>
          </a:prstGeom>
          <a:solidFill>
            <a:srgbClr val="1F1C19"/>
          </a:solidFill>
          <a:ln/>
        </p:spPr>
      </p:sp>
      <p:sp>
        <p:nvSpPr>
          <p:cNvPr id="26" name="Text 24"/>
          <p:cNvSpPr/>
          <p:nvPr/>
        </p:nvSpPr>
        <p:spPr>
          <a:xfrm>
            <a:off x="1390650" y="6554986"/>
            <a:ext cx="8082251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checkout -b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feat/景點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開一條新 branch 並切過去</a:t>
            </a:r>
            <a:endParaRPr lang="en-US" sz="1950" dirty="0"/>
          </a:p>
        </p:txBody>
      </p:sp>
      <p:sp>
        <p:nvSpPr>
          <p:cNvPr id="27" name="Text 25"/>
          <p:cNvSpPr/>
          <p:nvPr/>
        </p:nvSpPr>
        <p:spPr>
          <a:xfrm>
            <a:off x="1047750" y="9534525"/>
            <a:ext cx="2966526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05 · BRANCH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26 / 44</a:t>
            </a:r>
            <a:endParaRPr lang="en-US" sz="1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 SCHOOLS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三大流派 · 挑一個跟團隊講好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79415"/>
            <a:ext cx="5168801" cy="3480197"/>
          </a:xfrm>
          <a:prstGeom prst="roundRect">
            <a:avLst>
              <a:gd name="adj" fmla="val 1095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76375" y="3569940"/>
            <a:ext cx="444089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99" kern="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GITHUB FLOW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76375" y="3979515"/>
            <a:ext cx="4440897" cy="5180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1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最簡單</a:t>
            </a:r>
            <a:endParaRPr lang="en-US" sz="3150" dirty="0"/>
          </a:p>
        </p:txBody>
      </p:sp>
      <p:sp>
        <p:nvSpPr>
          <p:cNvPr id="8" name="Text 6"/>
          <p:cNvSpPr/>
          <p:nvPr/>
        </p:nvSpPr>
        <p:spPr>
          <a:xfrm>
            <a:off x="1476375" y="4726186"/>
            <a:ext cx="4440897" cy="158100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+ 短命 feature branch。 合完就刪。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適合:小團隊、SaaS 持續部署</a:t>
            </a:r>
            <a:endParaRPr lang="en-US" sz="1950" dirty="0"/>
          </a:p>
        </p:txBody>
      </p:sp>
      <p:sp>
        <p:nvSpPr>
          <p:cNvPr id="9" name="Shape 7"/>
          <p:cNvSpPr/>
          <p:nvPr/>
        </p:nvSpPr>
        <p:spPr>
          <a:xfrm>
            <a:off x="6559451" y="3179415"/>
            <a:ext cx="5168950" cy="3480197"/>
          </a:xfrm>
          <a:prstGeom prst="roundRect">
            <a:avLst>
              <a:gd name="adj" fmla="val 1095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88076" y="3569940"/>
            <a:ext cx="444105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99" kern="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FLOW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6988076" y="3979515"/>
            <a:ext cx="4441051" cy="5180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1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最完整</a:t>
            </a:r>
            <a:endParaRPr lang="en-US" sz="3150" dirty="0"/>
          </a:p>
        </p:txBody>
      </p:sp>
      <p:sp>
        <p:nvSpPr>
          <p:cNvPr id="12" name="Text 10"/>
          <p:cNvSpPr/>
          <p:nvPr/>
        </p:nvSpPr>
        <p:spPr>
          <a:xfrm>
            <a:off x="6988076" y="4726186"/>
            <a:ext cx="4441051" cy="158100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/ develop / release / feature / hotfix 多層 branch。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適合:有版本號的產品、App</a:t>
            </a:r>
            <a:endParaRPr lang="en-US" sz="1950" dirty="0"/>
          </a:p>
        </p:txBody>
      </p:sp>
      <p:sp>
        <p:nvSpPr>
          <p:cNvPr id="13" name="Shape 11"/>
          <p:cNvSpPr/>
          <p:nvPr/>
        </p:nvSpPr>
        <p:spPr>
          <a:xfrm>
            <a:off x="12071300" y="3179415"/>
            <a:ext cx="5168950" cy="3480197"/>
          </a:xfrm>
          <a:prstGeom prst="roundRect">
            <a:avLst>
              <a:gd name="adj" fmla="val 1095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499925" y="3569940"/>
            <a:ext cx="444105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99" kern="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TRUNK-BASED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12499925" y="3979515"/>
            <a:ext cx="4441051" cy="5180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1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最進階</a:t>
            </a:r>
            <a:endParaRPr lang="en-US" sz="3150" dirty="0"/>
          </a:p>
        </p:txBody>
      </p:sp>
      <p:sp>
        <p:nvSpPr>
          <p:cNvPr id="16" name="Text 14"/>
          <p:cNvSpPr/>
          <p:nvPr/>
        </p:nvSpPr>
        <p:spPr>
          <a:xfrm>
            <a:off x="12499925" y="4726186"/>
            <a:ext cx="4441051" cy="158100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直接朝 main 工作, 用 feature flag 控制功能開關。 </a:t>
            </a:r>
            <a:pPr algn="l" indent="0" marL="0">
              <a:lnSpc>
                <a:spcPct val="155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適合:DevOps 高成熟度團隊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1047750" y="7193012"/>
            <a:ext cx="16678275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不要混用。團隊有共識最重要。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1047750" y="9534525"/>
            <a:ext cx="2966526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05 · BRANCH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27 / 44</a:t>
            </a:r>
            <a:endParaRPr lang="en-US" sz="1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729771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621387" y="3184922"/>
            <a:ext cx="11967429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06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621387" y="3880247"/>
            <a:ext cx="11967429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Pull Request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621387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621387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不要自己合進 main。 發一個 PR,讓同事 review。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4172481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06 · PULL REQUEST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28 / 44</a:t>
            </a:r>
            <a:endParaRPr lang="en-US" sz="1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FLOW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 流程 · 五步收工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834390" y="3141315"/>
            <a:ext cx="7816542" cy="438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在 feature branch 上完成工作</a:t>
            </a:r>
            <a:endParaRPr lang="en-US" sz="2400" dirty="0"/>
          </a:p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 push 把 branch 推上去</a:t>
            </a:r>
            <a:endParaRPr lang="en-US" sz="2400" dirty="0"/>
          </a:p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在 GitHub 上開 Pull Request</a:t>
            </a:r>
            <a:endParaRPr lang="en-US" sz="2400" dirty="0"/>
          </a:p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Reviewer 看完按 Approve</a:t>
            </a:r>
            <a:endParaRPr lang="en-US" sz="2400" dirty="0"/>
          </a:p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按 Merge,合進 main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9336732" y="3141315"/>
            <a:ext cx="7903369" cy="4103340"/>
          </a:xfrm>
          <a:prstGeom prst="roundRect">
            <a:avLst>
              <a:gd name="adj" fmla="val 1393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346257" y="3150840"/>
            <a:ext cx="7884319" cy="495300"/>
          </a:xfrm>
          <a:prstGeom prst="rect">
            <a:avLst/>
          </a:prstGeom>
          <a:solidFill>
            <a:srgbClr val="F0EBE2"/>
          </a:solidFill>
          <a:ln/>
        </p:spPr>
      </p:sp>
      <p:sp>
        <p:nvSpPr>
          <p:cNvPr id="8" name="Shape 6"/>
          <p:cNvSpPr/>
          <p:nvPr/>
        </p:nvSpPr>
        <p:spPr>
          <a:xfrm>
            <a:off x="9346257" y="3636615"/>
            <a:ext cx="7884319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9" name="Shape 7"/>
          <p:cNvSpPr/>
          <p:nvPr/>
        </p:nvSpPr>
        <p:spPr>
          <a:xfrm>
            <a:off x="9555807" y="3346103"/>
            <a:ext cx="95250" cy="95250"/>
          </a:xfrm>
          <a:prstGeom prst="ellipse">
            <a:avLst/>
          </a:prstGeom>
          <a:solidFill>
            <a:srgbClr val="C97564"/>
          </a:solidFill>
          <a:ln/>
        </p:spPr>
      </p:sp>
      <p:sp>
        <p:nvSpPr>
          <p:cNvPr id="10" name="Shape 8"/>
          <p:cNvSpPr/>
          <p:nvPr/>
        </p:nvSpPr>
        <p:spPr>
          <a:xfrm>
            <a:off x="9746307" y="3346103"/>
            <a:ext cx="95250" cy="95250"/>
          </a:xfrm>
          <a:prstGeom prst="ellipse">
            <a:avLst/>
          </a:prstGeom>
          <a:solidFill>
            <a:srgbClr val="D8B26C"/>
          </a:solidFill>
          <a:ln/>
        </p:spPr>
      </p:sp>
      <p:sp>
        <p:nvSpPr>
          <p:cNvPr id="11" name="Shape 9"/>
          <p:cNvSpPr/>
          <p:nvPr/>
        </p:nvSpPr>
        <p:spPr>
          <a:xfrm>
            <a:off x="9936807" y="3346103"/>
            <a:ext cx="95250" cy="95250"/>
          </a:xfrm>
          <a:prstGeom prst="ellipse">
            <a:avLst/>
          </a:prstGeom>
          <a:solidFill>
            <a:srgbClr val="5F8985"/>
          </a:solidFill>
          <a:ln/>
        </p:spPr>
      </p:sp>
      <p:sp>
        <p:nvSpPr>
          <p:cNvPr id="12" name="Text 10"/>
          <p:cNvSpPr/>
          <p:nvPr/>
        </p:nvSpPr>
        <p:spPr>
          <a:xfrm>
            <a:off x="10260657" y="3284190"/>
            <a:ext cx="4521529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github.com / anna / trip / pull / 42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9651057" y="3912840"/>
            <a:ext cx="792659" cy="371475"/>
          </a:xfrm>
          <a:prstGeom prst="roundRect">
            <a:avLst>
              <a:gd name="adj" fmla="val 50000"/>
            </a:avLst>
          </a:prstGeom>
          <a:solidFill>
            <a:srgbClr val="5F8985"/>
          </a:solidFill>
          <a:ln/>
        </p:spPr>
      </p:sp>
      <p:sp>
        <p:nvSpPr>
          <p:cNvPr id="14" name="Text 12"/>
          <p:cNvSpPr/>
          <p:nvPr/>
        </p:nvSpPr>
        <p:spPr>
          <a:xfrm>
            <a:off x="9803457" y="3989040"/>
            <a:ext cx="564059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60" kern="0" dirty="0">
                <a:solidFill>
                  <a:srgbClr val="FAF7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OPEN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9651057" y="4455765"/>
            <a:ext cx="7492960" cy="4838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27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加入巴黎景點 Day 1 — Day 2</a:t>
            </a:r>
            <a:endParaRPr lang="en-US" sz="2700" dirty="0"/>
          </a:p>
        </p:txBody>
      </p:sp>
      <p:sp>
        <p:nvSpPr>
          <p:cNvPr id="16" name="Shape 14"/>
          <p:cNvSpPr/>
          <p:nvPr/>
        </p:nvSpPr>
        <p:spPr>
          <a:xfrm>
            <a:off x="9651057" y="5072955"/>
            <a:ext cx="342900" cy="342900"/>
          </a:xfrm>
          <a:prstGeom prst="ellipse">
            <a:avLst/>
          </a:prstGeom>
          <a:solidFill>
            <a:srgbClr val="5F8985"/>
          </a:solidFill>
          <a:ln/>
        </p:spPr>
      </p:sp>
      <p:sp>
        <p:nvSpPr>
          <p:cNvPr id="17" name="Text 15"/>
          <p:cNvSpPr/>
          <p:nvPr/>
        </p:nvSpPr>
        <p:spPr>
          <a:xfrm>
            <a:off x="9612957" y="5072955"/>
            <a:ext cx="4191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安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10127307" y="5077718"/>
            <a:ext cx="5676132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anna wants to merge 3 commits into </a:t>
            </a:r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main </a:t>
            </a:r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</a:t>
            </a:r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feat/景點</a:t>
            </a:r>
            <a:endParaRPr lang="en-US" sz="1650" dirty="0"/>
          </a:p>
        </p:txBody>
      </p:sp>
      <p:sp>
        <p:nvSpPr>
          <p:cNvPr id="19" name="Shape 17"/>
          <p:cNvSpPr/>
          <p:nvPr/>
        </p:nvSpPr>
        <p:spPr>
          <a:xfrm>
            <a:off x="9651057" y="5682555"/>
            <a:ext cx="7274719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0" name="Text 18"/>
          <p:cNvSpPr/>
          <p:nvPr/>
        </p:nvSpPr>
        <p:spPr>
          <a:xfrm>
            <a:off x="9651057" y="5920680"/>
            <a:ext cx="366799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+48 </a:t>
            </a:r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−12 </a:t>
            </a:r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行程表.txt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13364617" y="5920680"/>
            <a:ext cx="366799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reviewers · </a:t>
            </a:r>
            <a:pPr algn="l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@hong</a:t>
            </a:r>
            <a:endParaRPr lang="en-US" sz="1650" dirty="0"/>
          </a:p>
        </p:txBody>
      </p:sp>
      <p:sp>
        <p:nvSpPr>
          <p:cNvPr id="22" name="Shape 20"/>
          <p:cNvSpPr/>
          <p:nvPr/>
        </p:nvSpPr>
        <p:spPr>
          <a:xfrm>
            <a:off x="9651057" y="6520755"/>
            <a:ext cx="1543199" cy="447675"/>
          </a:xfrm>
          <a:prstGeom prst="roundRect">
            <a:avLst>
              <a:gd name="adj" fmla="val 50000"/>
            </a:avLst>
          </a:prstGeom>
          <a:solidFill>
            <a:srgbClr val="5F8985"/>
          </a:solidFill>
          <a:ln/>
        </p:spPr>
      </p:sp>
      <p:sp>
        <p:nvSpPr>
          <p:cNvPr id="23" name="Text 21"/>
          <p:cNvSpPr/>
          <p:nvPr/>
        </p:nvSpPr>
        <p:spPr>
          <a:xfrm>
            <a:off x="9803457" y="6596955"/>
            <a:ext cx="1314599" cy="3333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66" kern="0" dirty="0">
                <a:solidFill>
                  <a:srgbClr val="FAF7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✓ Approve</a:t>
            </a:r>
            <a:endParaRPr lang="en-US" sz="1650" dirty="0"/>
          </a:p>
        </p:txBody>
      </p:sp>
      <p:sp>
        <p:nvSpPr>
          <p:cNvPr id="24" name="Shape 22"/>
          <p:cNvSpPr/>
          <p:nvPr/>
        </p:nvSpPr>
        <p:spPr>
          <a:xfrm>
            <a:off x="11308556" y="6520755"/>
            <a:ext cx="2335857" cy="447675"/>
          </a:xfrm>
          <a:prstGeom prst="roundRect">
            <a:avLst>
              <a:gd name="adj" fmla="val 50000"/>
            </a:avLst>
          </a:prstGeom>
          <a:ln w="9525">
            <a:solidFill>
              <a:srgbClr val="D9D2C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1470481" y="6606480"/>
            <a:ext cx="2088207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66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Request changes</a:t>
            </a:r>
            <a:endParaRPr lang="en-US" sz="1650" dirty="0"/>
          </a:p>
        </p:txBody>
      </p:sp>
      <p:sp>
        <p:nvSpPr>
          <p:cNvPr id="26" name="Text 24"/>
          <p:cNvSpPr/>
          <p:nvPr/>
        </p:nvSpPr>
        <p:spPr>
          <a:xfrm>
            <a:off x="1047750" y="9534525"/>
            <a:ext cx="4172481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06 · PULL REQUEST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29 / 44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PROLOGUE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27539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為什麼學 Git ?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065115"/>
            <a:ext cx="117729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不是工程師專利。任何要管「會變動的東西」的人,Git 都派得上用場。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834390" y="4779615"/>
            <a:ext cx="14577060" cy="438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檔案命名失控 — 最終-真的最終-這次真的.txt</a:t>
            </a:r>
            <a:endParaRPr lang="en-US" sz="2400" dirty="0"/>
          </a:p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改壞了想救,昨天的版本已經被蓋掉</a:t>
            </a:r>
            <a:endParaRPr lang="en-US" sz="2400" dirty="0"/>
          </a:p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多人協作互蓋,誰的工作都不見</a:t>
            </a:r>
            <a:endParaRPr lang="en-US" sz="2400" dirty="0"/>
          </a:p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不知道誰改了什麼、什麼時候改的</a:t>
            </a:r>
            <a:endParaRPr lang="en-US" sz="2400" dirty="0"/>
          </a:p>
          <a:p>
            <a:pPr algn="l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想交給接班的人,卻交不出脈絡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3770241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· 從零到知識庫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/ 44</a:t>
            </a:r>
            <a:endParaRPr lang="en-US" sz="1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 MATTERS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 不只是「合併按鈕」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141315"/>
            <a:ext cx="1275397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它是團隊的記憶 — 為什麼這樣改、誰核可的、跟哪個 issue 有關。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1047750" y="4379565"/>
            <a:ext cx="1471612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· 第二雙眼睛 catch bug,品質的最後一關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47750" y="5103465"/>
            <a:ext cx="1471612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留底 · 討論寫在 PR 裡,半年後回來還看得懂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485900" y="5884515"/>
            <a:ext cx="2668831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串接 issue · 描述寫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047750" y="6494115"/>
            <a:ext cx="228600" cy="952500"/>
          </a:xfrm>
          <a:prstGeom prst="roundRect">
            <a:avLst>
              <a:gd name="adj" fmla="val 16667"/>
            </a:avLst>
          </a:prstGeom>
          <a:solidFill>
            <a:srgbClr val="F0EBE2"/>
          </a:solidFill>
          <a:ln/>
        </p:spPr>
      </p:sp>
      <p:sp>
        <p:nvSpPr>
          <p:cNvPr id="10" name="Text 8"/>
          <p:cNvSpPr/>
          <p:nvPr/>
        </p:nvSpPr>
        <p:spPr>
          <a:xfrm>
            <a:off x="1143000" y="6513165"/>
            <a:ext cx="114300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close #42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485900" y="6551265"/>
            <a:ext cx="3855318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merge 那刻,issue 自動關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047750" y="7713315"/>
            <a:ext cx="1471612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權限關卡 · 沒 approve 就合不進去,新人也安全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1047750" y="9534525"/>
            <a:ext cx="4172481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06 · PULL REQUEST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30 / 44</a:t>
            </a:r>
            <a:endParaRPr lang="en-US" sz="1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697886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590431" y="3184922"/>
            <a:ext cx="11999314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07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590431" y="3880247"/>
            <a:ext cx="11999314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worktree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590431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590431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 是邏輯時間線。 worktree 是實體資料夾。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343360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07 · WORKTREE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31 / 44</a:t>
            </a:r>
            <a:endParaRPr lang="en-US" sz="1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OLD VS NEW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stash 是抽屜 · worktree 是另一張桌子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79415"/>
            <a:ext cx="7858125" cy="5389066"/>
          </a:xfrm>
          <a:prstGeom prst="roundRect">
            <a:avLst>
              <a:gd name="adj" fmla="val 707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76375" y="3569940"/>
            <a:ext cx="7210901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OLD · git stash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76375" y="4017615"/>
            <a:ext cx="7210901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暫存抽屜</a:t>
            </a:r>
            <a:endParaRPr lang="en-US" sz="3300" dirty="0"/>
          </a:p>
        </p:txBody>
      </p:sp>
      <p:sp>
        <p:nvSpPr>
          <p:cNvPr id="8" name="Text 6"/>
          <p:cNvSpPr/>
          <p:nvPr/>
        </p:nvSpPr>
        <p:spPr>
          <a:xfrm>
            <a:off x="1476375" y="4893915"/>
            <a:ext cx="7210901" cy="8646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手上有東西、要先去別 branch — 把它塞進抽屜,回來再翻出。</a:t>
            </a:r>
            <a:endParaRPr lang="en-US" sz="2100" dirty="0"/>
          </a:p>
        </p:txBody>
      </p:sp>
      <p:sp>
        <p:nvSpPr>
          <p:cNvPr id="9" name="Shape 7"/>
          <p:cNvSpPr/>
          <p:nvPr/>
        </p:nvSpPr>
        <p:spPr>
          <a:xfrm>
            <a:off x="1476375" y="5987207"/>
            <a:ext cx="7000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0" name="Text 8"/>
          <p:cNvSpPr/>
          <p:nvPr/>
        </p:nvSpPr>
        <p:spPr>
          <a:xfrm>
            <a:off x="1303020" y="6263432"/>
            <a:ext cx="7250430" cy="1952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塞進去快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容易堆積、容易忘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同時只能做一件事</a:t>
            </a:r>
            <a:endParaRPr lang="en-US" sz="1950" dirty="0"/>
          </a:p>
        </p:txBody>
      </p:sp>
      <p:sp>
        <p:nvSpPr>
          <p:cNvPr id="11" name="Shape 9"/>
          <p:cNvSpPr/>
          <p:nvPr/>
        </p:nvSpPr>
        <p:spPr>
          <a:xfrm>
            <a:off x="9382125" y="3179415"/>
            <a:ext cx="7858125" cy="5389066"/>
          </a:xfrm>
          <a:prstGeom prst="roundRect">
            <a:avLst>
              <a:gd name="adj" fmla="val 707"/>
            </a:avLst>
          </a:prstGeom>
          <a:solidFill>
            <a:srgbClr val="272421"/>
          </a:solidFill>
          <a:ln w="9525">
            <a:solidFill>
              <a:srgbClr val="27242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810750" y="3569940"/>
            <a:ext cx="7210901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NEW · git worktree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9810750" y="4017615"/>
            <a:ext cx="7210901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另一張桌子</a:t>
            </a:r>
            <a:endParaRPr lang="en-US" sz="3300" dirty="0"/>
          </a:p>
        </p:txBody>
      </p:sp>
      <p:sp>
        <p:nvSpPr>
          <p:cNvPr id="14" name="Text 12"/>
          <p:cNvSpPr/>
          <p:nvPr/>
        </p:nvSpPr>
        <p:spPr>
          <a:xfrm>
            <a:off x="9810750" y="4893915"/>
            <a:ext cx="7210901" cy="86469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開一個新資料夾、掛新 branch — 兩件事各自獨立、同時進行。</a:t>
            </a:r>
            <a:endParaRPr lang="en-US" sz="2100" dirty="0"/>
          </a:p>
        </p:txBody>
      </p:sp>
      <p:sp>
        <p:nvSpPr>
          <p:cNvPr id="15" name="Shape 13"/>
          <p:cNvSpPr/>
          <p:nvPr/>
        </p:nvSpPr>
        <p:spPr>
          <a:xfrm>
            <a:off x="9810750" y="5987207"/>
            <a:ext cx="7000875" cy="9525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16" name="Text 14"/>
          <p:cNvSpPr/>
          <p:nvPr/>
        </p:nvSpPr>
        <p:spPr>
          <a:xfrm>
            <a:off x="9637395" y="6263432"/>
            <a:ext cx="7250430" cy="1952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FAF7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每個 branch 一個資料夾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FAF7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不用切來切去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FAF7F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三件事真的並行</a:t>
            </a:r>
            <a:endParaRPr lang="en-US" sz="1950" dirty="0"/>
          </a:p>
        </p:txBody>
      </p:sp>
      <p:sp>
        <p:nvSpPr>
          <p:cNvPr id="17" name="Text 15"/>
          <p:cNvSpPr/>
          <p:nvPr/>
        </p:nvSpPr>
        <p:spPr>
          <a:xfrm>
            <a:off x="1047750" y="9534525"/>
            <a:ext cx="343360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07 · WORKTREE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32 / 44</a:t>
            </a:r>
            <a:endParaRPr lang="en-US" sz="1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PRACTICE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一個指令,多開一張桌子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41315"/>
            <a:ext cx="16192500" cy="917228"/>
          </a:xfrm>
          <a:prstGeom prst="roundRect">
            <a:avLst>
              <a:gd name="adj" fmla="val 6231"/>
            </a:avLst>
          </a:prstGeom>
          <a:solidFill>
            <a:srgbClr val="1F1C19"/>
          </a:solidFill>
          <a:ln/>
        </p:spPr>
      </p:sp>
      <p:sp>
        <p:nvSpPr>
          <p:cNvPr id="6" name="Text 4"/>
          <p:cNvSpPr/>
          <p:nvPr/>
        </p:nvSpPr>
        <p:spPr>
          <a:xfrm>
            <a:off x="1390650" y="3408015"/>
            <a:ext cx="15992475" cy="4219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worktree add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../景點 feat/景點</a:t>
            </a:r>
            <a:endParaRPr lang="en-US" sz="1950" dirty="0"/>
          </a:p>
        </p:txBody>
      </p:sp>
      <p:sp>
        <p:nvSpPr>
          <p:cNvPr id="7" name="Shape 5"/>
          <p:cNvSpPr/>
          <p:nvPr/>
        </p:nvSpPr>
        <p:spPr>
          <a:xfrm>
            <a:off x="1047750" y="4591943"/>
            <a:ext cx="5219700" cy="2628900"/>
          </a:xfrm>
          <a:prstGeom prst="roundRect">
            <a:avLst>
              <a:gd name="adj" fmla="val 2174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57275" y="4601468"/>
            <a:ext cx="5200650" cy="504825"/>
          </a:xfrm>
          <a:prstGeom prst="rect">
            <a:avLst/>
          </a:prstGeom>
          <a:solidFill>
            <a:srgbClr val="F0EBE2"/>
          </a:solidFill>
          <a:ln/>
        </p:spPr>
      </p:sp>
      <p:sp>
        <p:nvSpPr>
          <p:cNvPr id="9" name="Shape 7"/>
          <p:cNvSpPr/>
          <p:nvPr/>
        </p:nvSpPr>
        <p:spPr>
          <a:xfrm>
            <a:off x="1057275" y="5096768"/>
            <a:ext cx="52006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0" name="Text 8"/>
          <p:cNvSpPr/>
          <p:nvPr/>
        </p:nvSpPr>
        <p:spPr>
          <a:xfrm>
            <a:off x="1266825" y="4734818"/>
            <a:ext cx="319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📁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1662261" y="4739580"/>
            <a:ext cx="807839" cy="2571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trip /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214723" y="5449193"/>
            <a:ext cx="4885754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main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1214723" y="5858768"/>
            <a:ext cx="488575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主目錄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214723" y="6430268"/>
            <a:ext cx="488575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寫 main · 上線版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6534150" y="4591943"/>
            <a:ext cx="5219700" cy="2628900"/>
          </a:xfrm>
          <a:prstGeom prst="roundRect">
            <a:avLst>
              <a:gd name="adj" fmla="val 2174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543675" y="4601468"/>
            <a:ext cx="5200650" cy="552450"/>
          </a:xfrm>
          <a:prstGeom prst="rect">
            <a:avLst/>
          </a:prstGeom>
          <a:solidFill>
            <a:srgbClr val="F0EBE2"/>
          </a:solidFill>
          <a:ln/>
        </p:spPr>
      </p:sp>
      <p:sp>
        <p:nvSpPr>
          <p:cNvPr id="17" name="Shape 15"/>
          <p:cNvSpPr/>
          <p:nvPr/>
        </p:nvSpPr>
        <p:spPr>
          <a:xfrm>
            <a:off x="6543675" y="5144393"/>
            <a:ext cx="52006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8" name="Text 16"/>
          <p:cNvSpPr/>
          <p:nvPr/>
        </p:nvSpPr>
        <p:spPr>
          <a:xfrm>
            <a:off x="6753225" y="4758630"/>
            <a:ext cx="319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📁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7148661" y="4734818"/>
            <a:ext cx="716459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景點 /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701123" y="5496818"/>
            <a:ext cx="488575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feat/景點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6701123" y="5982593"/>
            <a:ext cx="488575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第二桌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6701123" y="6554093"/>
            <a:ext cx="488575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寫景點 · 新功能</a:t>
            </a:r>
            <a:endParaRPr lang="en-US" sz="1650" dirty="0"/>
          </a:p>
        </p:txBody>
      </p:sp>
      <p:sp>
        <p:nvSpPr>
          <p:cNvPr id="23" name="Shape 21"/>
          <p:cNvSpPr/>
          <p:nvPr/>
        </p:nvSpPr>
        <p:spPr>
          <a:xfrm>
            <a:off x="12020550" y="4591943"/>
            <a:ext cx="5219700" cy="2628900"/>
          </a:xfrm>
          <a:prstGeom prst="roundRect">
            <a:avLst>
              <a:gd name="adj" fmla="val 2174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2030075" y="4601468"/>
            <a:ext cx="5200650" cy="552450"/>
          </a:xfrm>
          <a:prstGeom prst="rect">
            <a:avLst/>
          </a:prstGeom>
          <a:solidFill>
            <a:srgbClr val="F0EBE2"/>
          </a:solidFill>
          <a:ln/>
        </p:spPr>
      </p:sp>
      <p:sp>
        <p:nvSpPr>
          <p:cNvPr id="25" name="Shape 23"/>
          <p:cNvSpPr/>
          <p:nvPr/>
        </p:nvSpPr>
        <p:spPr>
          <a:xfrm>
            <a:off x="12030075" y="5144393"/>
            <a:ext cx="520065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6" name="Text 24"/>
          <p:cNvSpPr/>
          <p:nvPr/>
        </p:nvSpPr>
        <p:spPr>
          <a:xfrm>
            <a:off x="12239625" y="4758630"/>
            <a:ext cx="319236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📁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12635061" y="4734818"/>
            <a:ext cx="716459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500" spc="60" kern="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航班 /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2187523" y="5496818"/>
            <a:ext cx="488575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fix/航班</a:t>
            </a:r>
            <a:endParaRPr lang="en-US" sz="1650" dirty="0"/>
          </a:p>
        </p:txBody>
      </p:sp>
      <p:sp>
        <p:nvSpPr>
          <p:cNvPr id="29" name="Text 27"/>
          <p:cNvSpPr/>
          <p:nvPr/>
        </p:nvSpPr>
        <p:spPr>
          <a:xfrm>
            <a:off x="12187523" y="5982593"/>
            <a:ext cx="488575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0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第三桌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12187523" y="6554093"/>
            <a:ext cx="4885754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修 bug · 不影響其他</a:t>
            </a:r>
            <a:endParaRPr lang="en-US" sz="1650" dirty="0"/>
          </a:p>
        </p:txBody>
      </p:sp>
      <p:sp>
        <p:nvSpPr>
          <p:cNvPr id="31" name="Text 29"/>
          <p:cNvSpPr/>
          <p:nvPr/>
        </p:nvSpPr>
        <p:spPr>
          <a:xfrm>
            <a:off x="1047750" y="9534525"/>
            <a:ext cx="343360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07 · WORKTREE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33 / 44</a:t>
            </a:r>
            <a:endParaRPr lang="en-US" sz="1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729771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621387" y="3184922"/>
            <a:ext cx="11967429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08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621387" y="3880247"/>
            <a:ext cx="11967429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Deploy 部署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621387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621387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只在自己電腦跑,使用者看不到。 讓它上線,得部署到伺服器。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289432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08 · DEPLOY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34 / 44</a:t>
            </a:r>
            <a:endParaRPr lang="en-US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 / CD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push 一下,自動上線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574703"/>
            <a:ext cx="4724400" cy="2009775"/>
          </a:xfrm>
          <a:prstGeom prst="roundRect">
            <a:avLst>
              <a:gd name="adj" fmla="val 1896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18368" y="3965228"/>
            <a:ext cx="3983165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STEP 01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18368" y="4355753"/>
            <a:ext cx="3983165" cy="4476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8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 push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1418368" y="4879628"/>
            <a:ext cx="398316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你只負責這個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6038850" y="4236690"/>
            <a:ext cx="55245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75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3750" dirty="0"/>
          </a:p>
        </p:txBody>
      </p:sp>
      <p:sp>
        <p:nvSpPr>
          <p:cNvPr id="10" name="Shape 8"/>
          <p:cNvSpPr/>
          <p:nvPr/>
        </p:nvSpPr>
        <p:spPr>
          <a:xfrm>
            <a:off x="6781800" y="3369915"/>
            <a:ext cx="4724400" cy="2419350"/>
          </a:xfrm>
          <a:prstGeom prst="roundRect">
            <a:avLst>
              <a:gd name="adj" fmla="val 1575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152418" y="3760440"/>
            <a:ext cx="3983165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STEP 02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7152418" y="4150965"/>
            <a:ext cx="3983165" cy="857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8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GitHub Actions</a:t>
            </a:r>
            <a:endParaRPr lang="en-US" sz="2850" dirty="0"/>
          </a:p>
        </p:txBody>
      </p:sp>
      <p:sp>
        <p:nvSpPr>
          <p:cNvPr id="13" name="Text 11"/>
          <p:cNvSpPr/>
          <p:nvPr/>
        </p:nvSpPr>
        <p:spPr>
          <a:xfrm>
            <a:off x="7152418" y="5084415"/>
            <a:ext cx="398316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自動跑測試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11772900" y="4236690"/>
            <a:ext cx="55245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75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→</a:t>
            </a:r>
            <a:endParaRPr lang="en-US" sz="3750" dirty="0"/>
          </a:p>
        </p:txBody>
      </p:sp>
      <p:sp>
        <p:nvSpPr>
          <p:cNvPr id="15" name="Shape 13"/>
          <p:cNvSpPr/>
          <p:nvPr/>
        </p:nvSpPr>
        <p:spPr>
          <a:xfrm>
            <a:off x="12515850" y="3517553"/>
            <a:ext cx="4724400" cy="2124075"/>
          </a:xfrm>
          <a:prstGeom prst="roundRect">
            <a:avLst>
              <a:gd name="adj" fmla="val 1794"/>
            </a:avLst>
          </a:prstGeom>
          <a:solidFill>
            <a:srgbClr val="5F8985"/>
          </a:solidFill>
          <a:ln w="9525">
            <a:solidFill>
              <a:srgbClr val="5F898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886468" y="3908078"/>
            <a:ext cx="3983165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65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STEP 03</a:t>
            </a:r>
            <a:endParaRPr lang="en-US" sz="1650" dirty="0"/>
          </a:p>
        </p:txBody>
      </p:sp>
      <p:sp>
        <p:nvSpPr>
          <p:cNvPr id="17" name="Text 15"/>
          <p:cNvSpPr/>
          <p:nvPr/>
        </p:nvSpPr>
        <p:spPr>
          <a:xfrm>
            <a:off x="12886468" y="4298603"/>
            <a:ext cx="3983165" cy="561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85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上線</a:t>
            </a:r>
            <a:endParaRPr lang="en-US" sz="2850" dirty="0"/>
          </a:p>
        </p:txBody>
      </p:sp>
      <p:sp>
        <p:nvSpPr>
          <p:cNvPr id="18" name="Text 16"/>
          <p:cNvSpPr/>
          <p:nvPr/>
        </p:nvSpPr>
        <p:spPr>
          <a:xfrm>
            <a:off x="12886468" y="4936778"/>
            <a:ext cx="3983165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65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使用者看到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1047750" y="6551265"/>
            <a:ext cx="1275397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傳統手動 deploy 慢又出包。現代做法 — 部署是流水線的事。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047750" y="9534525"/>
            <a:ext cx="289432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08 · DEPLOY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35 / 44</a:t>
            </a:r>
            <a:endParaRPr lang="en-US" sz="18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ENVIRONMENTS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先驗再上 · dev → staging → production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79415"/>
            <a:ext cx="5168801" cy="3162300"/>
          </a:xfrm>
          <a:prstGeom prst="roundRect">
            <a:avLst>
              <a:gd name="adj" fmla="val 1205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76375" y="3569940"/>
            <a:ext cx="444089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DEV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76375" y="3960465"/>
            <a:ext cx="4440897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開發環境</a:t>
            </a:r>
            <a:endParaRPr lang="en-US" sz="3150" dirty="0"/>
          </a:p>
        </p:txBody>
      </p:sp>
      <p:sp>
        <p:nvSpPr>
          <p:cNvPr id="8" name="Text 6"/>
          <p:cNvSpPr/>
          <p:nvPr/>
        </p:nvSpPr>
        <p:spPr>
          <a:xfrm>
            <a:off x="1476375" y="4703415"/>
            <a:ext cx="4440897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dev.travel.app</a:t>
            </a:r>
            <a:endParaRPr lang="en-US" sz="1650" dirty="0"/>
          </a:p>
        </p:txBody>
      </p:sp>
      <p:sp>
        <p:nvSpPr>
          <p:cNvPr id="9" name="Text 7"/>
          <p:cNvSpPr/>
          <p:nvPr/>
        </p:nvSpPr>
        <p:spPr>
          <a:xfrm>
            <a:off x="1476375" y="5208240"/>
            <a:ext cx="4440897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隨便壞、工程師自己玩。 跑得起來就好。</a:t>
            </a:r>
            <a:endParaRPr lang="en-US" sz="1950" dirty="0"/>
          </a:p>
        </p:txBody>
      </p:sp>
      <p:sp>
        <p:nvSpPr>
          <p:cNvPr id="10" name="Shape 8"/>
          <p:cNvSpPr/>
          <p:nvPr/>
        </p:nvSpPr>
        <p:spPr>
          <a:xfrm>
            <a:off x="6559451" y="3179415"/>
            <a:ext cx="5168950" cy="3162300"/>
          </a:xfrm>
          <a:prstGeom prst="roundRect">
            <a:avLst>
              <a:gd name="adj" fmla="val 1205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988076" y="3569940"/>
            <a:ext cx="444105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STAGING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6988076" y="3960465"/>
            <a:ext cx="4441051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測試環境</a:t>
            </a:r>
            <a:endParaRPr lang="en-US" sz="3150" dirty="0"/>
          </a:p>
        </p:txBody>
      </p:sp>
      <p:sp>
        <p:nvSpPr>
          <p:cNvPr id="13" name="Text 11"/>
          <p:cNvSpPr/>
          <p:nvPr/>
        </p:nvSpPr>
        <p:spPr>
          <a:xfrm>
            <a:off x="6988076" y="4703415"/>
            <a:ext cx="444105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7514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staging.travel.app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6988076" y="5208240"/>
            <a:ext cx="4441051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上線前彩排, QA、PM 在這驗收。</a:t>
            </a:r>
            <a:endParaRPr lang="en-US" sz="1950" dirty="0"/>
          </a:p>
        </p:txBody>
      </p:sp>
      <p:sp>
        <p:nvSpPr>
          <p:cNvPr id="15" name="Shape 13"/>
          <p:cNvSpPr/>
          <p:nvPr/>
        </p:nvSpPr>
        <p:spPr>
          <a:xfrm>
            <a:off x="12071300" y="3179415"/>
            <a:ext cx="5168950" cy="3162300"/>
          </a:xfrm>
          <a:prstGeom prst="roundRect">
            <a:avLst>
              <a:gd name="adj" fmla="val 1205"/>
            </a:avLst>
          </a:prstGeom>
          <a:solidFill>
            <a:srgbClr val="272421"/>
          </a:solidFill>
          <a:ln w="9525">
            <a:solidFill>
              <a:srgbClr val="27242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499925" y="3569940"/>
            <a:ext cx="444105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PRODUCTION</a:t>
            </a:r>
            <a:endParaRPr lang="en-US" sz="1650" dirty="0"/>
          </a:p>
        </p:txBody>
      </p:sp>
      <p:sp>
        <p:nvSpPr>
          <p:cNvPr id="17" name="Text 15"/>
          <p:cNvSpPr/>
          <p:nvPr/>
        </p:nvSpPr>
        <p:spPr>
          <a:xfrm>
            <a:off x="12499925" y="3960465"/>
            <a:ext cx="4441051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正式環境</a:t>
            </a:r>
            <a:endParaRPr lang="en-US" sz="3150" dirty="0"/>
          </a:p>
        </p:txBody>
      </p:sp>
      <p:sp>
        <p:nvSpPr>
          <p:cNvPr id="18" name="Text 16"/>
          <p:cNvSpPr/>
          <p:nvPr/>
        </p:nvSpPr>
        <p:spPr>
          <a:xfrm>
            <a:off x="12499925" y="4703415"/>
            <a:ext cx="444105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C9C3B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travel.app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12499925" y="5208240"/>
            <a:ext cx="4441051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真使用者在用。 動之前,要謹慎。</a:t>
            </a:r>
            <a:endParaRPr lang="en-US" sz="1950" dirty="0"/>
          </a:p>
        </p:txBody>
      </p:sp>
      <p:sp>
        <p:nvSpPr>
          <p:cNvPr id="20" name="Text 18"/>
          <p:cNvSpPr/>
          <p:nvPr/>
        </p:nvSpPr>
        <p:spPr>
          <a:xfrm>
            <a:off x="1047750" y="6875115"/>
            <a:ext cx="16678275" cy="4381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每段獨立 deploy。前一關沒過,不會上下一關。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1047750" y="9534525"/>
            <a:ext cx="2894325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08 · DEPLOY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36 / 44</a:t>
            </a:r>
            <a:endParaRPr lang="en-US" sz="1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740348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631656" y="3184922"/>
            <a:ext cx="11956852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09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631656" y="3880247"/>
            <a:ext cx="11956852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權限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631656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631656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指定誰能做什麼。 新人,先給 view 試水溫。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2193727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09 · 權限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37 / 44</a:t>
            </a:r>
            <a:endParaRPr lang="en-US" sz="1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ROLES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三種角色 · 各自能做什麼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79415"/>
            <a:ext cx="5194250" cy="3886200"/>
          </a:xfrm>
          <a:prstGeom prst="roundRect">
            <a:avLst>
              <a:gd name="adj" fmla="val 980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76375" y="3569940"/>
            <a:ext cx="446711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OWNER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76375" y="3960465"/>
            <a:ext cx="4467110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全包</a:t>
            </a:r>
            <a:endParaRPr lang="en-US" sz="3150" dirty="0"/>
          </a:p>
        </p:txBody>
      </p:sp>
      <p:sp>
        <p:nvSpPr>
          <p:cNvPr id="8" name="Text 6"/>
          <p:cNvSpPr/>
          <p:nvPr/>
        </p:nvSpPr>
        <p:spPr>
          <a:xfrm>
            <a:off x="1303020" y="4760565"/>
            <a:ext cx="4586555" cy="1952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改設定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加減成員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刪 repo</a:t>
            </a:r>
            <a:endParaRPr lang="en-US" sz="1950" dirty="0"/>
          </a:p>
        </p:txBody>
      </p:sp>
      <p:sp>
        <p:nvSpPr>
          <p:cNvPr id="9" name="Shape 7"/>
          <p:cNvSpPr/>
          <p:nvPr/>
        </p:nvSpPr>
        <p:spPr>
          <a:xfrm>
            <a:off x="6546800" y="3179415"/>
            <a:ext cx="5194250" cy="3886200"/>
          </a:xfrm>
          <a:prstGeom prst="roundRect">
            <a:avLst>
              <a:gd name="adj" fmla="val 980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75425" y="3569940"/>
            <a:ext cx="446711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EDIT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6975425" y="3960465"/>
            <a:ext cx="4467110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可改</a:t>
            </a:r>
            <a:endParaRPr lang="en-US" sz="3150" dirty="0"/>
          </a:p>
        </p:txBody>
      </p:sp>
      <p:sp>
        <p:nvSpPr>
          <p:cNvPr id="12" name="Text 10"/>
          <p:cNvSpPr/>
          <p:nvPr/>
        </p:nvSpPr>
        <p:spPr>
          <a:xfrm>
            <a:off x="6802070" y="4760565"/>
            <a:ext cx="4586555" cy="1952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 程式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 PR · review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不能改設定</a:t>
            </a:r>
            <a:endParaRPr lang="en-US" sz="1950" dirty="0"/>
          </a:p>
        </p:txBody>
      </p:sp>
      <p:sp>
        <p:nvSpPr>
          <p:cNvPr id="13" name="Shape 11"/>
          <p:cNvSpPr/>
          <p:nvPr/>
        </p:nvSpPr>
        <p:spPr>
          <a:xfrm>
            <a:off x="12045851" y="3179415"/>
            <a:ext cx="5194250" cy="3886200"/>
          </a:xfrm>
          <a:prstGeom prst="roundRect">
            <a:avLst>
              <a:gd name="adj" fmla="val 980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2474476" y="3569940"/>
            <a:ext cx="4467110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VIEW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12474476" y="3960465"/>
            <a:ext cx="4467110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1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唯讀</a:t>
            </a:r>
            <a:endParaRPr lang="en-US" sz="3150" dirty="0"/>
          </a:p>
        </p:txBody>
      </p:sp>
      <p:sp>
        <p:nvSpPr>
          <p:cNvPr id="16" name="Text 14"/>
          <p:cNvSpPr/>
          <p:nvPr/>
        </p:nvSpPr>
        <p:spPr>
          <a:xfrm>
            <a:off x="12301121" y="4760565"/>
            <a:ext cx="4586555" cy="1952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 code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 issue / PR</a:t>
            </a:r>
            <a:endParaRPr lang="en-US" sz="195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不能 push</a:t>
            </a:r>
            <a:endParaRPr lang="en-US" sz="1950" dirty="0"/>
          </a:p>
        </p:txBody>
      </p:sp>
      <p:sp>
        <p:nvSpPr>
          <p:cNvPr id="17" name="Shape 15"/>
          <p:cNvSpPr/>
          <p:nvPr/>
        </p:nvSpPr>
        <p:spPr>
          <a:xfrm>
            <a:off x="1047750" y="7522815"/>
            <a:ext cx="16192500" cy="1209675"/>
          </a:xfrm>
          <a:prstGeom prst="roundRect">
            <a:avLst>
              <a:gd name="adj" fmla="val 3150"/>
            </a:avLst>
          </a:prstGeom>
          <a:solidFill>
            <a:srgbClr val="FFF0EB"/>
          </a:solidFill>
          <a:ln w="9525">
            <a:solidFill>
              <a:srgbClr val="E8C9B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476375" y="7932390"/>
            <a:ext cx="282029" cy="428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70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!</a:t>
            </a:r>
            <a:endParaRPr lang="en-US" sz="2700" dirty="0"/>
          </a:p>
        </p:txBody>
      </p:sp>
      <p:sp>
        <p:nvSpPr>
          <p:cNvPr id="19" name="Text 17"/>
          <p:cNvSpPr/>
          <p:nvPr/>
        </p:nvSpPr>
        <p:spPr>
          <a:xfrm>
            <a:off x="1948904" y="7913340"/>
            <a:ext cx="10705981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100" b="1" dirty="0">
                <a:solidFill>
                  <a:srgbClr val="B86A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注意 · </a:t>
            </a:r>
            <a:pPr algn="l" indent="0" marL="0">
              <a:lnSpc>
                <a:spcPct val="150000"/>
              </a:lnSpc>
              <a:buNone/>
            </a:pPr>
            <a:r>
              <a:rPr lang="en-US" sz="21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View 仍可 clone 整份 repo 到他電腦。 機密程式碼/文件,光靠 View 權限擋不住。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1047750" y="9534525"/>
            <a:ext cx="2193727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09 · 權限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38 / 44</a:t>
            </a:r>
            <a:endParaRPr lang="en-US" sz="1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376584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278487" y="3184922"/>
            <a:ext cx="12320616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10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278487" y="3880247"/>
            <a:ext cx="12320616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企業知識庫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278487" y="5616029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278487" y="6054179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把文件當程式碼一樣管。 從版本控制,長成組織的記憶。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534525"/>
            <a:ext cx="249555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10 · 知識庫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39 / 44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3733651"/>
            <a:ext cx="3722720" cy="29527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85000"/>
              </a:lnSpc>
              <a:buNone/>
            </a:pPr>
            <a:r>
              <a:rPr lang="en-US" sz="27000" spc="-1080" kern="0" dirty="0">
                <a:solidFill>
                  <a:srgbClr val="5F89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00</a:t>
            </a:r>
            <a:endParaRPr lang="en-US" sz="27000" dirty="0"/>
          </a:p>
        </p:txBody>
      </p:sp>
      <p:sp>
        <p:nvSpPr>
          <p:cNvPr id="3" name="Text 1"/>
          <p:cNvSpPr/>
          <p:nvPr/>
        </p:nvSpPr>
        <p:spPr>
          <a:xfrm>
            <a:off x="5614541" y="2665809"/>
            <a:ext cx="11974480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EPISODE 00</a:t>
            </a:r>
            <a:endParaRPr lang="en-US" sz="1950" dirty="0"/>
          </a:p>
        </p:txBody>
      </p:sp>
      <p:sp>
        <p:nvSpPr>
          <p:cNvPr id="4" name="Text 2"/>
          <p:cNvSpPr/>
          <p:nvPr/>
        </p:nvSpPr>
        <p:spPr>
          <a:xfrm>
            <a:off x="5614541" y="3361134"/>
            <a:ext cx="11974480" cy="135478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8000"/>
              </a:lnSpc>
              <a:buNone/>
            </a:pPr>
            <a:r>
              <a:rPr lang="en-US" sz="9600" b="1" spc="-96" kern="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 常見狀況</a:t>
            </a:r>
            <a:endParaRPr lang="en-US" sz="9600" dirty="0"/>
          </a:p>
        </p:txBody>
      </p:sp>
      <p:sp>
        <p:nvSpPr>
          <p:cNvPr id="5" name="Shape 3"/>
          <p:cNvSpPr/>
          <p:nvPr/>
        </p:nvSpPr>
        <p:spPr>
          <a:xfrm>
            <a:off x="5614541" y="5096917"/>
            <a:ext cx="1143000" cy="19050"/>
          </a:xfrm>
          <a:prstGeom prst="rect">
            <a:avLst/>
          </a:prstGeom>
          <a:solidFill>
            <a:srgbClr val="3A352F"/>
          </a:solidFill>
          <a:ln/>
        </p:spPr>
      </p:sp>
      <p:sp>
        <p:nvSpPr>
          <p:cNvPr id="6" name="Text 4"/>
          <p:cNvSpPr/>
          <p:nvPr/>
        </p:nvSpPr>
        <p:spPr>
          <a:xfrm>
            <a:off x="5614541" y="5535067"/>
            <a:ext cx="88296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先不講語法,先看「會遇到什麼鳥事」。 認得它,你就不怕它。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614541" y="7211467"/>
            <a:ext cx="1329779" cy="504825"/>
          </a:xfrm>
          <a:prstGeom prst="roundRect">
            <a:avLst>
              <a:gd name="adj" fmla="val 50000"/>
            </a:avLst>
          </a:prstGeom>
          <a:ln w="9525">
            <a:solidFill>
              <a:srgbClr val="3A352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776466" y="7297192"/>
            <a:ext cx="108212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9C3B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個情境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096720" y="7211467"/>
            <a:ext cx="1329779" cy="504825"/>
          </a:xfrm>
          <a:prstGeom prst="roundRect">
            <a:avLst>
              <a:gd name="adj" fmla="val 50000"/>
            </a:avLst>
          </a:prstGeom>
          <a:ln w="9525">
            <a:solidFill>
              <a:srgbClr val="3A352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258645" y="7297192"/>
            <a:ext cx="108212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9C3B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 個心法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47750" y="9534525"/>
            <a:ext cx="353876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6F68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00 · GIT 常見狀況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/ 44</a:t>
            </a:r>
            <a:endParaRPr lang="en-US" sz="1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SIX STEPS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把 GitHub 當知識庫 · 六步驟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065115"/>
            <a:ext cx="1524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6" name="Text 4"/>
          <p:cNvSpPr/>
          <p:nvPr/>
        </p:nvSpPr>
        <p:spPr>
          <a:xfrm>
            <a:off x="1885950" y="3284190"/>
            <a:ext cx="1483385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Clone </a:t>
            </a:r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把知識庫拉到本地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1047750" y="3931890"/>
            <a:ext cx="1524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8" name="Text 6"/>
          <p:cNvSpPr/>
          <p:nvPr/>
        </p:nvSpPr>
        <p:spPr>
          <a:xfrm>
            <a:off x="1885950" y="4150965"/>
            <a:ext cx="1483385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Issue </a:t>
            </a:r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登記問題、想法、feature request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047750" y="4798665"/>
            <a:ext cx="1524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0" name="Text 8"/>
          <p:cNvSpPr/>
          <p:nvPr/>
        </p:nvSpPr>
        <p:spPr>
          <a:xfrm>
            <a:off x="1885950" y="5017740"/>
            <a:ext cx="2470845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Contribute (PR)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452045" y="5093940"/>
            <a:ext cx="4475848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在描述寫 </a:t>
            </a:r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highlight>
                  <a:srgbClr val="F0EBE2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close #issue </a:t>
            </a:r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串接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1047750" y="5674965"/>
            <a:ext cx="1524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3" name="Text 11"/>
          <p:cNvSpPr/>
          <p:nvPr/>
        </p:nvSpPr>
        <p:spPr>
          <a:xfrm>
            <a:off x="1885950" y="5894040"/>
            <a:ext cx="1483385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Approve </a:t>
            </a:r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 核准,合進主版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1047750" y="6541740"/>
            <a:ext cx="1524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5" name="Text 13"/>
          <p:cNvSpPr/>
          <p:nvPr/>
        </p:nvSpPr>
        <p:spPr>
          <a:xfrm>
            <a:off x="1885950" y="6760815"/>
            <a:ext cx="1483385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Permission </a:t>
            </a:r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view / edit / owner 分層,新人先給 view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1047750" y="8275290"/>
            <a:ext cx="1524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7" name="Shape 15"/>
          <p:cNvSpPr/>
          <p:nvPr/>
        </p:nvSpPr>
        <p:spPr>
          <a:xfrm>
            <a:off x="1047750" y="7408515"/>
            <a:ext cx="15240000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8" name="Text 16"/>
          <p:cNvSpPr/>
          <p:nvPr/>
        </p:nvSpPr>
        <p:spPr>
          <a:xfrm>
            <a:off x="1885950" y="7627590"/>
            <a:ext cx="14833854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B86A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BONUS </a:t>
            </a:r>
            <a:pPr algn="l" indent="0" marL="0">
              <a:buNone/>
            </a:pPr>
            <a:r>
              <a:rPr lang="en-US" sz="24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不想讓員工 clone → 下一張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1047750" y="9534525"/>
            <a:ext cx="249555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10 · 知識庫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40 / 44</a:t>
            </a:r>
            <a:endParaRPr lang="en-US" sz="1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2778175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BONUS · THE REAL QUESTION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3511600"/>
            <a:ext cx="13735050" cy="201602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66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「View 還是會被 clone 出去。 怎麼辦?」</a:t>
            </a:r>
            <a:endParaRPr lang="en-US" sz="6600" dirty="0"/>
          </a:p>
        </p:txBody>
      </p:sp>
      <p:sp>
        <p:nvSpPr>
          <p:cNvPr id="4" name="Shape 2"/>
          <p:cNvSpPr/>
          <p:nvPr/>
        </p:nvSpPr>
        <p:spPr>
          <a:xfrm>
            <a:off x="1047750" y="6061025"/>
            <a:ext cx="1143000" cy="19050"/>
          </a:xfrm>
          <a:prstGeom prst="rect">
            <a:avLst/>
          </a:prstGeom>
          <a:solidFill>
            <a:srgbClr val="B86A4F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6461075"/>
            <a:ext cx="127539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老闆會問。這是現實問題。 接下來是四條路 — 挑一條適合的就好。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1047750" y="9534525"/>
            <a:ext cx="249555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10 · 知識庫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41 / 44</a:t>
            </a:r>
            <a:endParaRPr lang="en-US" sz="1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ROUTES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四條替代方案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Shape 3"/>
          <p:cNvSpPr/>
          <p:nvPr/>
        </p:nvSpPr>
        <p:spPr>
          <a:xfrm>
            <a:off x="1047750" y="3141315"/>
            <a:ext cx="7943850" cy="2576513"/>
          </a:xfrm>
          <a:prstGeom prst="roundRect">
            <a:avLst>
              <a:gd name="adj" fmla="val 1479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76375" y="3531840"/>
            <a:ext cx="7299198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ROUTE 01</a:t>
            </a:r>
            <a:endParaRPr lang="en-US" sz="1650" dirty="0"/>
          </a:p>
        </p:txBody>
      </p:sp>
      <p:sp>
        <p:nvSpPr>
          <p:cNvPr id="7" name="Text 5"/>
          <p:cNvSpPr/>
          <p:nvPr/>
        </p:nvSpPr>
        <p:spPr>
          <a:xfrm>
            <a:off x="1476375" y="3922365"/>
            <a:ext cx="7299198" cy="4905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8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GitHub Pages + SSO</a:t>
            </a:r>
            <a:endParaRPr lang="en-US" sz="2850" dirty="0"/>
          </a:p>
        </p:txBody>
      </p:sp>
      <p:sp>
        <p:nvSpPr>
          <p:cNvPr id="8" name="Text 6"/>
          <p:cNvSpPr/>
          <p:nvPr/>
        </p:nvSpPr>
        <p:spPr>
          <a:xfrm>
            <a:off x="1476375" y="4584353"/>
            <a:ext cx="7299198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套 Cloudflare Access,只有公司 email 能看 — 看得到、clone 不到原始檔。</a:t>
            </a:r>
            <a:endParaRPr lang="en-US" sz="1950" dirty="0"/>
          </a:p>
        </p:txBody>
      </p:sp>
      <p:sp>
        <p:nvSpPr>
          <p:cNvPr id="9" name="Shape 7"/>
          <p:cNvSpPr/>
          <p:nvPr/>
        </p:nvSpPr>
        <p:spPr>
          <a:xfrm>
            <a:off x="9296400" y="3141315"/>
            <a:ext cx="7943850" cy="2576513"/>
          </a:xfrm>
          <a:prstGeom prst="roundRect">
            <a:avLst>
              <a:gd name="adj" fmla="val 1479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725025" y="3531840"/>
            <a:ext cx="7299198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ROUTE 02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9725025" y="3922365"/>
            <a:ext cx="7299198" cy="4905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8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LINE Bot 餵答</a:t>
            </a:r>
            <a:endParaRPr lang="en-US" sz="2850" dirty="0"/>
          </a:p>
        </p:txBody>
      </p:sp>
      <p:sp>
        <p:nvSpPr>
          <p:cNvPr id="12" name="Text 10"/>
          <p:cNvSpPr/>
          <p:nvPr/>
        </p:nvSpPr>
        <p:spPr>
          <a:xfrm>
            <a:off x="9725025" y="4584353"/>
            <a:ext cx="7299198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員工在 LINE 問問題, bot 從 repo 找答案丟回去。</a:t>
            </a:r>
            <a:endParaRPr lang="en-US" sz="1950" dirty="0"/>
          </a:p>
        </p:txBody>
      </p:sp>
      <p:sp>
        <p:nvSpPr>
          <p:cNvPr id="13" name="Shape 11"/>
          <p:cNvSpPr/>
          <p:nvPr/>
        </p:nvSpPr>
        <p:spPr>
          <a:xfrm>
            <a:off x="1047750" y="6022628"/>
            <a:ext cx="7943850" cy="2576513"/>
          </a:xfrm>
          <a:prstGeom prst="roundRect">
            <a:avLst>
              <a:gd name="adj" fmla="val 1479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476375" y="6413153"/>
            <a:ext cx="7299198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ROUTE 03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1476375" y="6803678"/>
            <a:ext cx="7299198" cy="4905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8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同步 Notion / Confluence</a:t>
            </a:r>
            <a:endParaRPr lang="en-US" sz="2850" dirty="0"/>
          </a:p>
        </p:txBody>
      </p:sp>
      <p:sp>
        <p:nvSpPr>
          <p:cNvPr id="16" name="Text 14"/>
          <p:cNvSpPr/>
          <p:nvPr/>
        </p:nvSpPr>
        <p:spPr>
          <a:xfrm>
            <a:off x="1476375" y="7465665"/>
            <a:ext cx="7299198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當後台、版本控制, 前台給員工看 Notion / Confluence。</a:t>
            </a:r>
            <a:endParaRPr lang="en-US" sz="1950" dirty="0"/>
          </a:p>
        </p:txBody>
      </p:sp>
      <p:sp>
        <p:nvSpPr>
          <p:cNvPr id="17" name="Shape 15"/>
          <p:cNvSpPr/>
          <p:nvPr/>
        </p:nvSpPr>
        <p:spPr>
          <a:xfrm>
            <a:off x="9296400" y="6022628"/>
            <a:ext cx="7943850" cy="2576513"/>
          </a:xfrm>
          <a:prstGeom prst="roundRect">
            <a:avLst>
              <a:gd name="adj" fmla="val 1479"/>
            </a:avLst>
          </a:prstGeom>
          <a:solidFill>
            <a:srgbClr val="FAF7F2"/>
          </a:solidFill>
          <a:ln w="9525">
            <a:solidFill>
              <a:srgbClr val="D9D2C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725025" y="6413153"/>
            <a:ext cx="7299198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ROUTE 04</a:t>
            </a:r>
            <a:endParaRPr lang="en-US" sz="1650" dirty="0"/>
          </a:p>
        </p:txBody>
      </p:sp>
      <p:sp>
        <p:nvSpPr>
          <p:cNvPr id="19" name="Text 17"/>
          <p:cNvSpPr/>
          <p:nvPr/>
        </p:nvSpPr>
        <p:spPr>
          <a:xfrm>
            <a:off x="9725025" y="6803678"/>
            <a:ext cx="7299198" cy="4905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2850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換用 SaaS 知識庫</a:t>
            </a:r>
            <a:endParaRPr lang="en-US" sz="2850" dirty="0"/>
          </a:p>
        </p:txBody>
      </p:sp>
      <p:sp>
        <p:nvSpPr>
          <p:cNvPr id="20" name="Text 18"/>
          <p:cNvSpPr/>
          <p:nvPr/>
        </p:nvSpPr>
        <p:spPr>
          <a:xfrm>
            <a:off x="9725025" y="7465665"/>
            <a:ext cx="7299198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GitBook · Slab · Outline — 專門做知識庫的工具。</a:t>
            </a:r>
            <a:endParaRPr lang="en-US" sz="1950" dirty="0"/>
          </a:p>
        </p:txBody>
      </p:sp>
      <p:sp>
        <p:nvSpPr>
          <p:cNvPr id="21" name="Text 19"/>
          <p:cNvSpPr/>
          <p:nvPr/>
        </p:nvSpPr>
        <p:spPr>
          <a:xfrm>
            <a:off x="1047750" y="9534525"/>
            <a:ext cx="249555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10 · 知識庫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42 / 44</a:t>
            </a:r>
            <a:endParaRPr lang="en-US" sz="18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 · CHEAT SHEET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常用指令速查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198465"/>
            <a:ext cx="7995761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132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日常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1047750" y="364614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7" name="Text 5"/>
          <p:cNvSpPr/>
          <p:nvPr/>
        </p:nvSpPr>
        <p:spPr>
          <a:xfrm>
            <a:off x="1047750" y="3808065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status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095750" y="3808065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看現況 · 卡住先這個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047750" y="4303365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0" name="Text 8"/>
          <p:cNvSpPr/>
          <p:nvPr/>
        </p:nvSpPr>
        <p:spPr>
          <a:xfrm>
            <a:off x="1047750" y="4465290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add &lt;file&gt;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095750" y="4465290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納入這次版本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1047750" y="496059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3" name="Text 11"/>
          <p:cNvSpPr/>
          <p:nvPr/>
        </p:nvSpPr>
        <p:spPr>
          <a:xfrm>
            <a:off x="1047750" y="5122515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commit -m "..."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095750" y="5122515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寫人話訊息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1047750" y="627504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6" name="Shape 14"/>
          <p:cNvSpPr/>
          <p:nvPr/>
        </p:nvSpPr>
        <p:spPr>
          <a:xfrm>
            <a:off x="1047750" y="5617815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17" name="Text 15"/>
          <p:cNvSpPr/>
          <p:nvPr/>
        </p:nvSpPr>
        <p:spPr>
          <a:xfrm>
            <a:off x="1047750" y="5779740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log --oneline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095750" y="5779740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看歷史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047750" y="6494115"/>
            <a:ext cx="7995761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132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同步</a:t>
            </a:r>
            <a:endParaRPr lang="en-US" sz="1650" dirty="0"/>
          </a:p>
        </p:txBody>
      </p:sp>
      <p:sp>
        <p:nvSpPr>
          <p:cNvPr id="20" name="Shape 18"/>
          <p:cNvSpPr/>
          <p:nvPr/>
        </p:nvSpPr>
        <p:spPr>
          <a:xfrm>
            <a:off x="1047750" y="694179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1" name="Text 19"/>
          <p:cNvSpPr/>
          <p:nvPr/>
        </p:nvSpPr>
        <p:spPr>
          <a:xfrm>
            <a:off x="1047750" y="7103715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pull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4095750" y="7103715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開工前先做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1047750" y="825624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4" name="Shape 22"/>
          <p:cNvSpPr/>
          <p:nvPr/>
        </p:nvSpPr>
        <p:spPr>
          <a:xfrm>
            <a:off x="1047750" y="7599015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5" name="Text 23"/>
          <p:cNvSpPr/>
          <p:nvPr/>
        </p:nvSpPr>
        <p:spPr>
          <a:xfrm>
            <a:off x="1047750" y="7760940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push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4095750" y="7760940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收工再做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477375" y="3198465"/>
            <a:ext cx="7995761" cy="2762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132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branch / worktree</a:t>
            </a:r>
            <a:endParaRPr lang="en-US" sz="1650" dirty="0"/>
          </a:p>
        </p:txBody>
      </p:sp>
      <p:sp>
        <p:nvSpPr>
          <p:cNvPr id="28" name="Shape 26"/>
          <p:cNvSpPr/>
          <p:nvPr/>
        </p:nvSpPr>
        <p:spPr>
          <a:xfrm>
            <a:off x="9477375" y="356994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29" name="Text 27"/>
          <p:cNvSpPr/>
          <p:nvPr/>
        </p:nvSpPr>
        <p:spPr>
          <a:xfrm>
            <a:off x="9477375" y="3731865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branch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2525375" y="3731865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列出所有 branch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9477375" y="4227165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32" name="Text 30"/>
          <p:cNvSpPr/>
          <p:nvPr/>
        </p:nvSpPr>
        <p:spPr>
          <a:xfrm>
            <a:off x="9477375" y="4389090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checkout -b feat/x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2525375" y="4389090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開新 branch 並切過去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9477375" y="488439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35" name="Text 33"/>
          <p:cNvSpPr/>
          <p:nvPr/>
        </p:nvSpPr>
        <p:spPr>
          <a:xfrm>
            <a:off x="9477375" y="5046315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worktree add ../x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12525375" y="5046315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開另一張桌子</a:t>
            </a:r>
            <a:endParaRPr lang="en-US" sz="1800" dirty="0"/>
          </a:p>
        </p:txBody>
      </p:sp>
      <p:sp>
        <p:nvSpPr>
          <p:cNvPr id="37" name="Shape 35"/>
          <p:cNvSpPr/>
          <p:nvPr/>
        </p:nvSpPr>
        <p:spPr>
          <a:xfrm>
            <a:off x="9477375" y="619884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38" name="Shape 36"/>
          <p:cNvSpPr/>
          <p:nvPr/>
        </p:nvSpPr>
        <p:spPr>
          <a:xfrm>
            <a:off x="9477375" y="5541615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39" name="Text 37"/>
          <p:cNvSpPr/>
          <p:nvPr/>
        </p:nvSpPr>
        <p:spPr>
          <a:xfrm>
            <a:off x="9477375" y="5703540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merge feat/x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12525375" y="5703540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合進當前 branch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9477375" y="6417915"/>
            <a:ext cx="7995761" cy="3524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spc="132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救命</a:t>
            </a:r>
            <a:endParaRPr lang="en-US" sz="1650" dirty="0"/>
          </a:p>
        </p:txBody>
      </p:sp>
      <p:sp>
        <p:nvSpPr>
          <p:cNvPr id="42" name="Shape 40"/>
          <p:cNvSpPr/>
          <p:nvPr/>
        </p:nvSpPr>
        <p:spPr>
          <a:xfrm>
            <a:off x="9477375" y="686559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43" name="Text 41"/>
          <p:cNvSpPr/>
          <p:nvPr/>
        </p:nvSpPr>
        <p:spPr>
          <a:xfrm>
            <a:off x="9477375" y="7027515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stash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12525375" y="7027515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先丟抽屜 · 切走</a:t>
            </a:r>
            <a:endParaRPr lang="en-US" sz="1800" dirty="0"/>
          </a:p>
        </p:txBody>
      </p:sp>
      <p:sp>
        <p:nvSpPr>
          <p:cNvPr id="45" name="Shape 43"/>
          <p:cNvSpPr/>
          <p:nvPr/>
        </p:nvSpPr>
        <p:spPr>
          <a:xfrm>
            <a:off x="9477375" y="8180040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46" name="Shape 44"/>
          <p:cNvSpPr/>
          <p:nvPr/>
        </p:nvSpPr>
        <p:spPr>
          <a:xfrm>
            <a:off x="9477375" y="7522815"/>
            <a:ext cx="7762875" cy="9525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47" name="Text 45"/>
          <p:cNvSpPr/>
          <p:nvPr/>
        </p:nvSpPr>
        <p:spPr>
          <a:xfrm>
            <a:off x="9477375" y="7684740"/>
            <a:ext cx="313944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B86A4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stash pop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12525375" y="7684740"/>
            <a:ext cx="4856321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從抽屜拿回來</a:t>
            </a:r>
            <a:endParaRPr lang="en-US" sz="1800" dirty="0"/>
          </a:p>
        </p:txBody>
      </p:sp>
      <p:sp>
        <p:nvSpPr>
          <p:cNvPr id="49" name="Text 47"/>
          <p:cNvSpPr/>
          <p:nvPr/>
        </p:nvSpPr>
        <p:spPr>
          <a:xfrm>
            <a:off x="1047750" y="9534525"/>
            <a:ext cx="3556397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附錄 · CHEAT SHEET</a:t>
            </a:r>
            <a:endParaRPr lang="en-US" sz="1800" dirty="0"/>
          </a:p>
        </p:txBody>
      </p:sp>
      <p:sp>
        <p:nvSpPr>
          <p:cNvPr id="50" name="Text 48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43 / 44</a:t>
            </a:r>
            <a:endParaRPr lang="en-US" sz="1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4">
    <p:bg>
      <p:bgPr>
        <a:solidFill>
          <a:srgbClr val="2724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C9D7D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EPILOGUE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781175"/>
            <a:ext cx="14716125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540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卡住先 </a:t>
            </a:r>
            <a:pPr algn="l" indent="0" marL="0">
              <a:lnSpc>
                <a:spcPct val="125000"/>
              </a:lnSpc>
              <a:buNone/>
            </a:pPr>
            <a:r>
              <a:rPr lang="en-US" sz="54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status </a:t>
            </a:r>
            <a:pPr algn="l" indent="0" marL="0">
              <a:lnSpc>
                <a:spcPct val="125000"/>
              </a:lnSpc>
              <a:buNone/>
            </a:pPr>
            <a:r>
              <a:rPr lang="en-US" sz="5400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1047750" y="2962275"/>
            <a:ext cx="14716125" cy="1752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5400" dirty="0">
                <a:solidFill>
                  <a:srgbClr val="C9C3B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它會老實告訴你 發生什麼事。</a:t>
            </a:r>
            <a:endParaRPr lang="en-US" sz="5400" dirty="0"/>
          </a:p>
        </p:txBody>
      </p:sp>
      <p:sp>
        <p:nvSpPr>
          <p:cNvPr id="5" name="Shape 3"/>
          <p:cNvSpPr/>
          <p:nvPr/>
        </p:nvSpPr>
        <p:spPr>
          <a:xfrm>
            <a:off x="1047750" y="5438775"/>
            <a:ext cx="1143000" cy="19050"/>
          </a:xfrm>
          <a:prstGeom prst="rect">
            <a:avLst/>
          </a:prstGeom>
          <a:solidFill>
            <a:srgbClr val="5F8985"/>
          </a:solidFill>
          <a:ln/>
        </p:spPr>
      </p:sp>
      <p:sp>
        <p:nvSpPr>
          <p:cNvPr id="6" name="Text 4"/>
          <p:cNvSpPr/>
          <p:nvPr/>
        </p:nvSpPr>
        <p:spPr>
          <a:xfrm>
            <a:off x="1047750" y="5838825"/>
            <a:ext cx="12753975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3000" dirty="0">
                <a:solidFill>
                  <a:srgbClr val="C9C3B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 不是嚴厲的老師,是耐心的助手 — 你願意問,它就願意答。 願你用 GitHub 把團隊的知識,真正留下來。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1047750" y="9058275"/>
            <a:ext cx="413308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END OF SERIES · 11 EPISODES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15209341" y="9058275"/>
            <a:ext cx="2107109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6F686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 謝謝你看到這裡</a:t>
            </a:r>
            <a:endParaRPr lang="en-US" sz="1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1 / 5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切 branch 切不過去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179415"/>
            <a:ext cx="7568227" cy="10703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你在 </a:t>
            </a:r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highlight>
                  <a:srgbClr val="F0EBE2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main </a:t>
            </a:r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改了一半,想切到 </a:t>
            </a:r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highlight>
                  <a:srgbClr val="F0EBE2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feat/景點 </a:t>
            </a:r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看一下 —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1047750" y="4516487"/>
            <a:ext cx="7568227" cy="556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B86A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 跳紅字,擋你。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1047750" y="5491758"/>
            <a:ext cx="7568227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它在保護你還沒存檔的東西。 解法:先 </a:t>
            </a:r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commit</a:t>
            </a:r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,或先 </a:t>
            </a:r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stash</a:t>
            </a:r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9157543" y="3179415"/>
            <a:ext cx="8082707" cy="4818757"/>
          </a:xfrm>
          <a:prstGeom prst="roundRect">
            <a:avLst>
              <a:gd name="adj" fmla="val 1186"/>
            </a:avLst>
          </a:prstGeom>
          <a:solidFill>
            <a:srgbClr val="1F1C19"/>
          </a:solidFill>
          <a:ln/>
        </p:spPr>
      </p:sp>
      <p:sp>
        <p:nvSpPr>
          <p:cNvPr id="9" name="Text 7"/>
          <p:cNvSpPr/>
          <p:nvPr/>
        </p:nvSpPr>
        <p:spPr>
          <a:xfrm>
            <a:off x="9576643" y="3522315"/>
            <a:ext cx="7486988" cy="417105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checkout feat/景點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E08A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error: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Your local changes to the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following files would be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overwritten by checkout: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E8C9B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行程表.txt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Please commit your changes or stash them before you switch.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E08A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Aborting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47750" y="9534525"/>
            <a:ext cx="353876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00 · GIT 常見狀況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/ 44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2 / 5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新檔案 Git 看不到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179415"/>
            <a:ext cx="7568227" cy="56852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你新增 </a:t>
            </a:r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highlight>
                  <a:srgbClr val="F0EBE2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飯店清單.md</a:t>
            </a:r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Git 卻把它列在 Untracked。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1047750" y="4014639"/>
            <a:ext cx="7568227" cy="110281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 不會自動納管新檔案 — 你要主動 </a:t>
            </a:r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add</a:t>
            </a:r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7514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1047750" y="5536555"/>
            <a:ext cx="7568227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原則:Git 預設什麼都不幫你做, 你要主動下令它才動。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9157543" y="3179415"/>
            <a:ext cx="8082707" cy="4818757"/>
          </a:xfrm>
          <a:prstGeom prst="roundRect">
            <a:avLst>
              <a:gd name="adj" fmla="val 1186"/>
            </a:avLst>
          </a:prstGeom>
          <a:solidFill>
            <a:srgbClr val="1F1C19"/>
          </a:solidFill>
          <a:ln/>
        </p:spPr>
      </p:sp>
      <p:sp>
        <p:nvSpPr>
          <p:cNvPr id="9" name="Text 7"/>
          <p:cNvSpPr/>
          <p:nvPr/>
        </p:nvSpPr>
        <p:spPr>
          <a:xfrm>
            <a:off x="9576643" y="3522315"/>
            <a:ext cx="7486988" cy="417105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status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On branch main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Changes not staged for commit: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modified: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行程表.txt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E08A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Untracked files: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(use "git add &lt;file&gt;..." to include)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E8C9B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飯店清單.md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47750" y="9534525"/>
            <a:ext cx="353876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00 · GIT 常見狀況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/ 44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3 / 5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兩人改同一行 · merge conflict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141315"/>
            <a:ext cx="6910140" cy="510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安娜寫「巴黎」,阿宏寫「里昂」,改的是同一行 —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047750" y="3880396"/>
            <a:ext cx="6910140" cy="104179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 不知道留誰的, 就 </a:t>
            </a:r>
            <a:pPr algn="l" indent="0" marL="0">
              <a:lnSpc>
                <a:spcPct val="160000"/>
              </a:lnSpc>
              <a:buNone/>
            </a:pPr>
            <a:r>
              <a:rPr lang="en-US" sz="2400" b="1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把兩邊都留下來</a:t>
            </a:r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,讓你選。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47750" y="5265093"/>
            <a:ext cx="6910140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選好 → 存檔 → 再 commit 一次。 不可怕,只是 Git 在問你。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8518624" y="3141315"/>
            <a:ext cx="8721626" cy="4524077"/>
          </a:xfrm>
          <a:prstGeom prst="roundRect">
            <a:avLst>
              <a:gd name="adj" fmla="val 1263"/>
            </a:avLst>
          </a:prstGeom>
          <a:solidFill>
            <a:srgbClr val="1F1C19"/>
          </a:solidFill>
          <a:ln/>
        </p:spPr>
      </p:sp>
      <p:sp>
        <p:nvSpPr>
          <p:cNvPr id="9" name="Text 7"/>
          <p:cNvSpPr/>
          <p:nvPr/>
        </p:nvSpPr>
        <p:spPr>
          <a:xfrm>
            <a:off x="8937724" y="3484215"/>
            <a:ext cx="8145075" cy="387637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行程表.txt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Day 1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&lt;&lt;&lt;&lt;&lt;&lt;&lt; HEAD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巴黎 · 羅浮宮 · 艾菲爾鐵塔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=======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E8C9B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里昂 · 舊城區 · 美食之都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&gt;&gt;&gt;&gt;&gt;&gt;&gt; feat/lyon </a:t>
            </a:r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Day 2</a:t>
            </a:r>
            <a:endParaRPr lang="en-US" sz="195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195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1047750" y="9534525"/>
            <a:ext cx="353876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00 · GIT 常見狀況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/ 44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4 / 5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push 被拒 · non-fast-forward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179415"/>
            <a:ext cx="7568227" cy="104179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上的版本比你電腦的新, 硬推會蓋掉別人的工作。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1047750" y="4487912"/>
            <a:ext cx="7568227" cy="556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解法:先 pull,再 push。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1047750" y="5463183"/>
            <a:ext cx="7568227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這就是為什麼 「開工前先 pull」是黃金順序。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9157543" y="3179415"/>
            <a:ext cx="8082707" cy="5645348"/>
          </a:xfrm>
          <a:prstGeom prst="roundRect">
            <a:avLst>
              <a:gd name="adj" fmla="val 1012"/>
            </a:avLst>
          </a:prstGeom>
          <a:solidFill>
            <a:srgbClr val="1F1C19"/>
          </a:solidFill>
          <a:ln/>
        </p:spPr>
      </p:sp>
      <p:sp>
        <p:nvSpPr>
          <p:cNvPr id="9" name="Text 7"/>
          <p:cNvSpPr/>
          <p:nvPr/>
        </p:nvSpPr>
        <p:spPr>
          <a:xfrm>
            <a:off x="9576643" y="3522315"/>
            <a:ext cx="7486988" cy="49976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push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 github.com:anna/trip.git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E08A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! [rejected]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main -&gt; main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E08A6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(non-fast-forward)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Updates were rejected because the remote contains work that you do not have locally.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pull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 Merge made by the 'ort' strategy.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47750" y="9534525"/>
            <a:ext cx="353876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00 · GIT 常見狀況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/ 44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52500"/>
            <a:ext cx="1667827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spc="624" kern="0" dirty="0">
                <a:solidFill>
                  <a:srgbClr val="5F898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SITUATION 5 / 5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571625"/>
            <a:ext cx="16678275" cy="712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500" b="1" dirty="0">
                <a:solidFill>
                  <a:srgbClr val="27242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「我現在在哪個 branch ?」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1047750" y="2588865"/>
            <a:ext cx="838200" cy="19050"/>
          </a:xfrm>
          <a:prstGeom prst="rect">
            <a:avLst/>
          </a:prstGeom>
          <a:solidFill>
            <a:srgbClr val="D9D2C5"/>
          </a:solidFill>
          <a:ln/>
        </p:spPr>
      </p:sp>
      <p:sp>
        <p:nvSpPr>
          <p:cNvPr id="5" name="Text 3"/>
          <p:cNvSpPr/>
          <p:nvPr/>
        </p:nvSpPr>
        <p:spPr>
          <a:xfrm>
            <a:off x="1047750" y="3179415"/>
            <a:ext cx="7568227" cy="5399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切了半天忘記,改到一半才發現改錯地方 —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1047750" y="3986064"/>
            <a:ext cx="7568227" cy="58474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任何時候,</a:t>
            </a:r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git status </a:t>
            </a:r>
            <a:pPr algn="l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27242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都會告訴你。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1047750" y="4989909"/>
            <a:ext cx="7568227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95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它隨時願意跟你對話 — 你問它,它就答。</a:t>
            </a:r>
            <a:endParaRPr lang="en-US" sz="1950" dirty="0"/>
          </a:p>
        </p:txBody>
      </p:sp>
      <p:sp>
        <p:nvSpPr>
          <p:cNvPr id="8" name="Shape 6"/>
          <p:cNvSpPr/>
          <p:nvPr/>
        </p:nvSpPr>
        <p:spPr>
          <a:xfrm>
            <a:off x="9157543" y="3179415"/>
            <a:ext cx="8082707" cy="5232053"/>
          </a:xfrm>
          <a:prstGeom prst="roundRect">
            <a:avLst>
              <a:gd name="adj" fmla="val 1092"/>
            </a:avLst>
          </a:prstGeom>
          <a:solidFill>
            <a:srgbClr val="1F1C19"/>
          </a:solidFill>
          <a:ln/>
        </p:spPr>
      </p:sp>
      <p:sp>
        <p:nvSpPr>
          <p:cNvPr id="9" name="Text 7"/>
          <p:cNvSpPr/>
          <p:nvPr/>
        </p:nvSpPr>
        <p:spPr>
          <a:xfrm>
            <a:off x="9576643" y="3522315"/>
            <a:ext cx="7486988" cy="45843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5F898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git status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C9D7D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On branch feat/景點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Your branch is up to date with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'origin/feat/景點'.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Changes not staged for commit: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</a:t>
            </a:r>
            <a:endParaRPr lang="en-US" sz="2100" dirty="0"/>
          </a:p>
          <a:p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D8B26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modified: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行程表.txt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no changes added to commit </a:t>
            </a:r>
            <a:pPr algn="l" indent="0" marL="0">
              <a:lnSpc>
                <a:spcPct val="155000"/>
              </a:lnSpc>
              <a:buNone/>
            </a:pPr>
            <a:r>
              <a:rPr lang="en-US" sz="2100" dirty="0">
                <a:solidFill>
                  <a:srgbClr val="FAF7F2"/>
                </a:solidFill>
                <a:highlight>
                  <a:srgbClr val="1F1C19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047750" y="9534525"/>
            <a:ext cx="3538768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576" kern="0" dirty="0">
                <a:solidFill>
                  <a:srgbClr val="8C85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 00 · GIT 常見狀況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6151870" y="9610725"/>
            <a:ext cx="116458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44" kern="0" dirty="0">
                <a:solidFill>
                  <a:srgbClr val="8C85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 / 44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2026-05-11T03:35:58Z</dcterms:created>
  <dcterms:modified xsi:type="dcterms:W3CDTF">2026-05-11T03:35:58Z</dcterms:modified>
</cp:coreProperties>
</file>