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4" d="100"/>
          <a:sy n="64" d="100"/>
        </p:scale>
        <p:origin x="1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0768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各位老闆好，我是詹姆士，元心建材的老闆。今天想跟大家分享一件，在我看來，是這幾年我們這種傳產老闆遇到最大的一件事——老闆，可以親手寫程式了。注意，我講的不是會寫程式的人變多了，是『老闆』這個角色，第一次有機會自己動手。今天的副標就是這句話：從看懂在幹嘛，到自己生出一個網站。一個下午的時間，你會發現這件事比你想像的近很多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資料庫，就是冰箱加訂單本。所有你要記下來、之後還要查的東西，都放這裡。客人資料、訂單紀錄、庫存——通通是資料庫。你要清查、要備份、要怕掉，就是這個東西。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那要講一個重點——其實各位老闆，你早就用過資料庫了。Excel 就是最簡單的關聯式資料庫，一張表格就是一張 table。Word 裡面的表格、你手機通訊錄、Google Sheets，本質上都是資料庫。『資料庫』這個詞聽起來很技術，剝掉皮就是一句話——有結構地記下來、之後查得到。各位天天在做。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那為什麼我們不一直用 Excel 就好？因為規模長大就要換工具。一個人記，Excel、Google Sheets 夠用。公司多人協作、要寫進系統，要換 SQL——PostgreSQL、MySQL，現在還有 Cloudflare D1。彈性很大的內容、log、IoT 數據，用 NoSQL，代表是 MongoDB。要做 AI 語意搜尋，就上向量資料庫，pgvector、Pinecone。熱門資料要超快，用 Redis 當快取。重點：這些都是同一家族，差在規模、結構、用途。先從你熟悉的 Excel 開始想，比較不會慌。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再來——API。API 是點菜單的格式。服務生跟廚房之間，講話一定要有固定格式，不然廚房聽不懂。前端跟後端講話，靠的就是 API。API 設計得好，前後場合作就順；設計不好，整間餐廳吵架。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再講細一點——API 講白了就是『一個系統跟另一個系統講話的規格』。你的網站要跟金流講話，靠 API；要跟物流講話，靠 API；要跟 LINE 講話，也靠 API。每一張 API，就是一張固定格式的點菜單。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那 MCP 是什麼？MCP 是升級版，我叫它『中央廚房協定』。你想像一下——一個 AI 同時要控制你三家餐廳的廚房、加上你的訂單系統、加上你的庫存系統。如果每一家都自己講自己的話，AI 要學十種方言。MCP 就是統一規格——讓 AI 變成跨系統的管家。API 是個別接口，MCP 是讓 AI 跑通全部的『標準』。這是現在最熱的東西，我自己很常用。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老闆最常問我一個問題——前端一個按鈕，到底有沒有走 API？這題的判斷方法很簡單：純展示，顯示一段文字、一張圖片，不用 API。要拿資料、要寫資料、要算東西，一定走 API。一句話：這個動作有沒有用到後場？有，就走 API。沒有，就不用。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所以走不走 API，老闆要會權衡。走 API：能讀寫資料、能跨系統、能長大。不走、純靜態：超快、超便宜、不會被駭，但功能受限。舉例——菜單頁面，純展示，靜態就好。但是按下『訂位』那一刻，一定走 API。同一個網站，兩種混著用，是常態。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再來，三個詞請各位分清楚——程式、網站、平台。程式，是一份指令稿，告訴電腦怎麼做事。網站，是這份指令跑起來之後，長出來給人用的『臉』。平台，是這個東西要『開在哪裡』。就像：食譜、餐廳、地段。三件事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先講 Cloudflare。我這樣形容它——網路上的便利商店連鎖，每個城市都有分店。第一個產品叫 DNS，就是路標系統，你打 sparkofy.com，它告訴瀏覽器要去哪。第二個叫 Workers——全球分布的『迷你廚房』，在離使用者最近的分店執行小程式，超快。第三個 D1，每家分店的小型 SQL 資料庫，搭 Workers 一起用。第四個 R2，全球檔案倉庫，圖片影片放這裡——而且不收下載費，比 AWS S3 便宜。Cloudflare 這四件加起來，幾乎可以開一間輕量網站。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我直接破題——為什麼老闆要自己做？三件事。第一，需求只有自己最懂，員工不懂、外包不懂，外面找的人沒有真的站在你的位置上。第二，跟外包、跟工程師溝通，是這整件事最大的成本，不是錢，是時間、是來回、是磨合。第三，你花力氣把需求講清楚的那個力氣，差不多已經等於自己把它做完了。所以這個結論很自然——那我幹嘛不自己做？這句話是今天整場的主軸，後面所有東西，都在回答這一句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GCP 不一樣。GCP 不只是租機器給你，它最強的是租『現成的 AI 能力』給你。Maps API——地圖、找地址、算距離，自帶 Google 地圖。Vision API——你傳一張照片進去，AI 直接告訴你裡面有人臉、有文字、是什麼商品。Translate、Speech、Document AI 也都是這種——付錢就能用，不用自己訓練模型。對我們傳產來說，Document AI 特別重要，合約、發票直接讀結構，這個如果手做要好幾年。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再講一個老闆要懂的——VM 跟 Cloud Run，兩種租機器方式。VM，Virtual Machine，等於你租一整間實體店，24 小時開著，不管有沒有客人，租金照算。Cloud Run 不一樣——租『彈性櫃位』，有客人才開門收錢，沒客人關門。流量穩、整天有客人，VM 划算。剛起步、流量起起伏伏，Cloud Run 省超多錢。我自己的小工具幾乎都用 Cloud Run，半夜沒人用就完全沒花費。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那你要選 Cloudflare 還是 GCP？老實說，現在很多人答案是『兩個搭著用』。前台、API、CDN——用 Cloudflare，便宜又快。要後台深一點、要 AI 能力——上 GCP。我自己很多專案就這樣搭。記住：Cloudflare 把前場做到最快；GCP 是整套基礎建設包套。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為什麼這三件事要分清楚？因為老闆下需求的時候，要動的是哪一層，決定了難度跟成本。改一句文案，是改網站表層；換金流，是動程式；搬地點，是換平台。層次選錯，多花十倍時間跟錢。我自己踩過這個坑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還有一件事，從來沒人跟老闆講清楚——本地還是雲端？放自己機房，硬體要錢、電要錢、人要顧。放雲端，看起來便宜，帳單跑出來常常嚇死人。再來，火災、淹水、合規——醫療、金融還有法規限制。這個選擇，是老闆的選擇，不是工程師的選擇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再給各位一個關鍵的工作方法——SDD，Spec-Driven Development，規格驅動開發。意思是：先把『要做什麼』寫清楚，再讓 AI 去寫程式。一份好規格，等於一份合約——AI 照著做，你照著驗收。沒規格，AI 亂猜，你也只能亂改。我自己每個專案，都先寫一份兩三頁的 spec，再丟給 Claude Code。命中率，從三成跳到九成。各位老闆——不要急著叫 AI 寫，先把規格寫清楚。這是老闆最該練的功。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好，第二段——自動化。前面講的都是『有人按按鈕』。接下來的東西，是『沒人按、它自己跑』。這就是 AI 真正能幫老闆賺錢、省人力的地方。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先講 Cron Job——『定時自動執行的任務』。我用餐廳例子：每天早上六點，自動跟供應商下訂補貨；每天晚上十一點，自動結帳關店、寄日報表給老闆。不用人按按鈕，時間到，它自己跑。Cron 是老闆最該認識的詞之一——它讓你睡覺的時候，餐廳還在自己運轉。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那 Cron 怎麼設？看你住哪一家。Cloudflare 上面叫 Workers Cron Triggers，介面點點就好，免費額度很夠。GCP 上面是 Cloud Scheduler，排程之後串到 Cloud Run 或 Functions。如果你有自己的伺服器，最老牌的就是 linux crontab。學一個語法就夠——『0 9 星 星 星』，意思就是每天早上 9 點。前面那個 0 是分，9 是時，後面三個星是日、月、星期都不限。會這一行，你就會排你人生第一個自動任務。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那為什麼 Cron Job 一定要 API Token？很重要。Cron 是『機器自己去敲別人系統的門』。別人不認識它，怎麼放它進來？要看身分證 + 通行證，那個東西就叫 API Token。就像你的供應商看到『採購授權書』才肯送貨，沒有那張紙，門口擋下來。Token 一旦外洩，等於這張授權書被別人撿走，所以保管要像保管印章一樣嚴。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那這件事可不可能？我給各位看一個證據——今天這場 MiniAGI 小聚的報名頁，是我自己做的，從零到上線不到一個下午。同樣一個東西，三年前找外包，五十萬、半年起跳。今天是零元、四小時。我不是工程師，我是賣建材的老闆。差距不是百分比，是一個量級。這就是 AI 出來之後，整個翻過來的事。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最後一個觀念——API 呼叫 vs Claude Code Session。Session，就是你坐在電腦前，跟 AI 對話、即時插話糾正——『不對啦，這邊改一下』、『這個要改藍色』。像你親自跟廚師面對面下單。API 呼叫不一樣——你寫好一段程式，由程式自動去呼叫 AI。可能 cron 半夜跑、可能網站使用者觸發。像 24 小時自動點餐機，沒有人在旁邊。前者是人機協作，後者是機器自動。老闆兩個都要會用。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我們回到開場那句話——真正難的不是技術，是把需求講清楚。但這裡我要講一件事——你跟 AI 講話，跟你跟外包講話，本質上是同一件事，都要把需求講清楚。差別在哪？跟外包講，會誤解、會拖、會加價，你講不清楚，來回一個月。跟 AI 講，不誤解、不拖、不加價，講不清楚，重講就好。重點來了——『把需求講清楚』這個力氣，你本來就要付。付給外包，是付給別人；付給 AI，是付給自己用。各位想想，這筆帳怎麼算都是自己做划算。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那回到老闆的角色——你不需要會寫，但你一定要看得懂 AI 的輸出。看不懂的老闆，AI 跟你說『這樣可以』，你只能點頭，方向、成本、品質都不在你手上。看得懂的老闆，你會知道——這件事它做錯了，方向錯了重來。差別不是技術，差別是『拍板的能力』還在不在你手上。這件事門檻不高，一個下午就能建立基本世界觀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AI 跟你的命中率，取決於你能不能講清楚。這個能力練起來，不誇張，十倍生產力。同樣一句『幫我做個報價單』，老闆 A 寫三行，老闆 B 寫三十行帶範例——產出差十倍。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待會現場我會分享幾條 Prompt 鐵則。短短幾條，讓你跟 AI 講話的命中率立刻提高。這幾條我自己每天在用，今天直接給各位。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我做一個五年的判斷——五年之內，不會用 AI 寫程式的老闆，等於現在不會用 Excel 的老闆。各位想想，現在還有老闆不會用 Excel 嗎？沒有。五年後，這題答案會是 AI 寫程式。早做早贏。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最後一張送給各位——以前的工作流是這樣：需求、溝通、等、交成品，中間隔著一個月、兩個月、半年。現在不一樣——需求，自己做。中間那段，被 AI 砍掉了。這不是要你變工程師，是把工具還給老闆，讓你多一支手、多一隻腳，你想做的事，你自己做得出來。歡迎等下來找我聊，謝謝大家。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D52A56-4F85-7C5A-6E73-59CE1B1E3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B79694-C9EB-8EE4-B70D-E46CC860D2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054B61-FB84-F017-8943-F3AD6A34EB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最後一張送給各位——以前的工作流是這樣：需求、溝通、等、交成品，中間隔著一個月、兩個月、半年。現在不一樣——需求，自己做。中間那段，被 AI 砍掉了。這不是要你變工程師，是把工具還給老闆，讓你多一支手、多一隻腳，你想做的事，你自己做得出來。歡迎等下來找我聊，謝謝大家。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4DDA99-CED0-7877-C083-03889CD6D6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53642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好，從這裡開始，我用一個比喻貫穿全場——餐廳。一個網站，本質上就是一間餐廳。這個比喻請各位記住，後面所有的名詞，我都用餐廳來對。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在進入細節之前，先給各位一張全圖——這就是餐廳對網站的解剖圖。前場、後場、冰箱、點菜單，後面每一個名詞，等下都會回到這張圖。記住這張圖，後面就不會迷路。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前端，就是餐廳的前場。客人走進來看到的所有東西——招牌、菜單、桌椅、結帳台、服務生的制服。漂不漂亮、好不好用，都在這一層。你跟工程師說『首頁要改』，講的就是前場。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前端要注意什麼？四件事——載入快不快、手機畫面對不對、Google 找不找得到、按鈕點下去有沒有反饋。這四件事都是『顧客體驗』，老闆走進自己的店要看的，就是這四件事。慢一秒，跑掉一票客人。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後端，是後場。客人看不到，但餐廳真正能跑，靠的全是這裡——廚房在做菜、庫房在管食材、帳房在算錢。後場掛了，前面再漂亮也沒用。所以你聽到『API 掛了』、『資料庫炸了』，就是後場出事。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後端要注意的是『內功』。資料安不安全、會不會被駭、個資有沒有外洩。一百個人同時來會不會卡。炸掉了能不能救回來。誰能看誰能改，權限有沒有分清楚。這四件事老闆平常看不到，出事的時候，全部都是上新聞的等級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4207708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MINIAGI 小聚 / 詹姆士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 rot="-120000">
            <a:off x="15574328" y="951547"/>
            <a:ext cx="1762125" cy="1762125"/>
          </a:xfrm>
          <a:prstGeom prst="rect">
            <a:avLst/>
          </a:prstGeom>
          <a:ln w="22860">
            <a:solidFill>
              <a:srgbClr val="0E2A47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" name="Text 2"/>
          <p:cNvSpPr/>
          <p:nvPr/>
        </p:nvSpPr>
        <p:spPr>
          <a:xfrm rot="120000">
            <a:off x="16026765" y="1427798"/>
            <a:ext cx="933450" cy="847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buNone/>
            </a:pPr>
            <a:r>
              <a:rPr lang="en-US" sz="2400" b="1" kern="0" spc="240" dirty="0">
                <a:solidFill>
                  <a:srgbClr val="0E2A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BOSS CODE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952500" y="3974663"/>
            <a:ext cx="16874490" cy="217765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7800" b="1" kern="0" spc="-78" dirty="0" err="1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老闆親手寫程式的時代到了</a:t>
            </a:r>
            <a:r>
              <a:rPr lang="en-US" sz="7800" b="1" kern="0" spc="-78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。</a:t>
            </a:r>
            <a:endParaRPr lang="en-US" sz="7800" dirty="0"/>
          </a:p>
        </p:txBody>
      </p:sp>
      <p:sp>
        <p:nvSpPr>
          <p:cNvPr id="6" name="Shape 4"/>
          <p:cNvSpPr/>
          <p:nvPr/>
        </p:nvSpPr>
        <p:spPr>
          <a:xfrm>
            <a:off x="8724900" y="6647617"/>
            <a:ext cx="838200" cy="57150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7" name="Text 5"/>
          <p:cNvSpPr/>
          <p:nvPr/>
        </p:nvSpPr>
        <p:spPr>
          <a:xfrm>
            <a:off x="952500" y="7085767"/>
            <a:ext cx="13735050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3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從看懂在幹嘛，到自己生出一個網站。</a:t>
            </a:r>
            <a:endParaRPr lang="en-US" sz="3300" dirty="0"/>
          </a:p>
        </p:txBody>
      </p:sp>
      <p:sp>
        <p:nvSpPr>
          <p:cNvPr id="8" name="Text 6"/>
          <p:cNvSpPr/>
          <p:nvPr/>
        </p:nvSpPr>
        <p:spPr>
          <a:xfrm>
            <a:off x="952500" y="8976360"/>
            <a:ext cx="3222218" cy="3962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950" kern="0" spc="35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/ MINI AGI 小聚</a:t>
            </a:r>
            <a:endParaRPr lang="en-US" sz="1950" dirty="0"/>
          </a:p>
        </p:txBody>
      </p:sp>
      <p:sp>
        <p:nvSpPr>
          <p:cNvPr id="9" name="Text 7"/>
          <p:cNvSpPr/>
          <p:nvPr/>
        </p:nvSpPr>
        <p:spPr>
          <a:xfrm>
            <a:off x="14770894" y="8976360"/>
            <a:ext cx="2641544" cy="3962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950" kern="0" spc="35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詹姆士 — 元心建材</a:t>
            </a:r>
            <a:endParaRPr lang="en-US" sz="19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餐廳比喻 / 08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6496433" cy="891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食材冰箱 + 訂單本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7564517" y="2049780"/>
            <a:ext cx="352425" cy="5638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3600" kern="0" spc="72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145542" y="1744980"/>
            <a:ext cx="2350770" cy="891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資料庫</a:t>
            </a:r>
            <a:endParaRPr lang="en-US" sz="6000" dirty="0"/>
          </a:p>
        </p:txBody>
      </p:sp>
      <p:sp>
        <p:nvSpPr>
          <p:cNvPr id="6" name="Shape 4"/>
          <p:cNvSpPr/>
          <p:nvPr/>
        </p:nvSpPr>
        <p:spPr>
          <a:xfrm>
            <a:off x="952500" y="3360420"/>
            <a:ext cx="838200" cy="57150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7" name="Text 5"/>
          <p:cNvSpPr/>
          <p:nvPr/>
        </p:nvSpPr>
        <p:spPr>
          <a:xfrm>
            <a:off x="952500" y="3722370"/>
            <a:ext cx="8123301" cy="62245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90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記下來。</a:t>
            </a:r>
            <a:endParaRPr lang="en-US" sz="3900" dirty="0"/>
          </a:p>
        </p:txBody>
      </p:sp>
      <p:sp>
        <p:nvSpPr>
          <p:cNvPr id="8" name="Text 6"/>
          <p:cNvSpPr/>
          <p:nvPr/>
        </p:nvSpPr>
        <p:spPr>
          <a:xfrm>
            <a:off x="952500" y="4459129"/>
            <a:ext cx="8123301" cy="5695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客人資料、訂單紀錄、庫存——所有要存的。</a:t>
            </a:r>
            <a:endParaRPr lang="en-US" sz="2700" dirty="0"/>
          </a:p>
        </p:txBody>
      </p:sp>
      <p:sp>
        <p:nvSpPr>
          <p:cNvPr id="9" name="Shape 7"/>
          <p:cNvSpPr/>
          <p:nvPr/>
        </p:nvSpPr>
        <p:spPr>
          <a:xfrm>
            <a:off x="9448800" y="3360420"/>
            <a:ext cx="838200" cy="57150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0" name="Text 8"/>
          <p:cNvSpPr/>
          <p:nvPr/>
        </p:nvSpPr>
        <p:spPr>
          <a:xfrm>
            <a:off x="9448800" y="3722370"/>
            <a:ext cx="8123301" cy="62245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90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查得到。</a:t>
            </a:r>
            <a:endParaRPr lang="en-US" sz="3900" dirty="0"/>
          </a:p>
        </p:txBody>
      </p:sp>
      <p:sp>
        <p:nvSpPr>
          <p:cNvPr id="11" name="Text 9"/>
          <p:cNvSpPr/>
          <p:nvPr/>
        </p:nvSpPr>
        <p:spPr>
          <a:xfrm>
            <a:off x="9448800" y="4459129"/>
            <a:ext cx="8123301" cy="5695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明天、下個月、明年——還能撈出來。</a:t>
            </a:r>
            <a:endParaRPr lang="en-US" sz="2700" dirty="0"/>
          </a:p>
        </p:txBody>
      </p:sp>
      <p:sp>
        <p:nvSpPr>
          <p:cNvPr id="12" name="Text 10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35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資料庫 / 09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874490" cy="891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你早就用過資料庫了。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952500" y="3131820"/>
            <a:ext cx="16678275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3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「資料庫」聽起來技術。本質：有結構地記下來、之後查得到。</a:t>
            </a:r>
            <a:endParaRPr lang="en-US" sz="3300" dirty="0"/>
          </a:p>
        </p:txBody>
      </p:sp>
      <p:sp>
        <p:nvSpPr>
          <p:cNvPr id="5" name="Shape 3"/>
          <p:cNvSpPr/>
          <p:nvPr/>
        </p:nvSpPr>
        <p:spPr>
          <a:xfrm>
            <a:off x="952500" y="4446270"/>
            <a:ext cx="3752850" cy="3558540"/>
          </a:xfrm>
          <a:prstGeom prst="rect">
            <a:avLst/>
          </a:prstGeom>
          <a:solidFill>
            <a:srgbClr val="FFFFFF"/>
          </a:solidFill>
          <a:ln w="7620">
            <a:solidFill>
              <a:srgbClr val="D9DCE3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" name="Text 4"/>
          <p:cNvSpPr/>
          <p:nvPr/>
        </p:nvSpPr>
        <p:spPr>
          <a:xfrm>
            <a:off x="1303020" y="4796790"/>
            <a:ext cx="3143364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303020" y="5208270"/>
            <a:ext cx="3143364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Excel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303020" y="5798820"/>
            <a:ext cx="3143364" cy="39719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95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最簡單的關聯式資料庫。</a:t>
            </a:r>
            <a:endParaRPr lang="en-US" sz="1950" dirty="0"/>
          </a:p>
        </p:txBody>
      </p:sp>
      <p:sp>
        <p:nvSpPr>
          <p:cNvPr id="9" name="Shape 7"/>
          <p:cNvSpPr/>
          <p:nvPr/>
        </p:nvSpPr>
        <p:spPr>
          <a:xfrm>
            <a:off x="1303020" y="7178040"/>
            <a:ext cx="305181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0" name="Text 8"/>
          <p:cNvSpPr/>
          <p:nvPr/>
        </p:nvSpPr>
        <p:spPr>
          <a:xfrm>
            <a:off x="1303020" y="7319010"/>
            <a:ext cx="3143364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E2A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表格 = 一張 table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5162550" y="4446270"/>
            <a:ext cx="3752850" cy="3558540"/>
          </a:xfrm>
          <a:prstGeom prst="rect">
            <a:avLst/>
          </a:prstGeom>
          <a:solidFill>
            <a:srgbClr val="FFFFFF"/>
          </a:solidFill>
          <a:ln w="7620">
            <a:solidFill>
              <a:srgbClr val="D9DCE3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" name="Text 10"/>
          <p:cNvSpPr/>
          <p:nvPr/>
        </p:nvSpPr>
        <p:spPr>
          <a:xfrm>
            <a:off x="5513070" y="4796790"/>
            <a:ext cx="3143364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513070" y="5208270"/>
            <a:ext cx="3143364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Word 表格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5513070" y="5798820"/>
            <a:ext cx="3143364" cy="39719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95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一份文件裡的小資料庫。</a:t>
            </a:r>
            <a:endParaRPr lang="en-US" sz="1950" dirty="0"/>
          </a:p>
        </p:txBody>
      </p:sp>
      <p:sp>
        <p:nvSpPr>
          <p:cNvPr id="15" name="Shape 13"/>
          <p:cNvSpPr/>
          <p:nvPr/>
        </p:nvSpPr>
        <p:spPr>
          <a:xfrm>
            <a:off x="5513070" y="7178040"/>
            <a:ext cx="305181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6" name="Text 14"/>
          <p:cNvSpPr/>
          <p:nvPr/>
        </p:nvSpPr>
        <p:spPr>
          <a:xfrm>
            <a:off x="5513070" y="7319010"/>
            <a:ext cx="3143364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E2A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列、欄、儲存格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9372600" y="4446270"/>
            <a:ext cx="3752850" cy="3558540"/>
          </a:xfrm>
          <a:prstGeom prst="rect">
            <a:avLst/>
          </a:prstGeom>
          <a:solidFill>
            <a:srgbClr val="FFFFFF"/>
          </a:solidFill>
          <a:ln w="7620">
            <a:solidFill>
              <a:srgbClr val="D9DCE3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8" name="Text 16"/>
          <p:cNvSpPr/>
          <p:nvPr/>
        </p:nvSpPr>
        <p:spPr>
          <a:xfrm>
            <a:off x="9723120" y="4796790"/>
            <a:ext cx="3143364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723120" y="5208270"/>
            <a:ext cx="3143364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通訊錄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9723120" y="5798820"/>
            <a:ext cx="3143364" cy="7562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95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姓名、電話、Email——標準資料庫。</a:t>
            </a:r>
            <a:endParaRPr lang="en-US" sz="1950" dirty="0"/>
          </a:p>
        </p:txBody>
      </p:sp>
      <p:sp>
        <p:nvSpPr>
          <p:cNvPr id="21" name="Shape 19"/>
          <p:cNvSpPr/>
          <p:nvPr/>
        </p:nvSpPr>
        <p:spPr>
          <a:xfrm>
            <a:off x="9723120" y="7178040"/>
            <a:ext cx="305181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2" name="Text 20"/>
          <p:cNvSpPr/>
          <p:nvPr/>
        </p:nvSpPr>
        <p:spPr>
          <a:xfrm>
            <a:off x="9723120" y="7319010"/>
            <a:ext cx="3143364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E2A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一筆一筆紀錄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13582650" y="4446270"/>
            <a:ext cx="3752850" cy="3558540"/>
          </a:xfrm>
          <a:prstGeom prst="rect">
            <a:avLst/>
          </a:prstGeom>
          <a:solidFill>
            <a:srgbClr val="FFFFFF"/>
          </a:solidFill>
          <a:ln w="7620">
            <a:solidFill>
              <a:srgbClr val="D9DCE3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4" name="Text 22"/>
          <p:cNvSpPr/>
          <p:nvPr/>
        </p:nvSpPr>
        <p:spPr>
          <a:xfrm>
            <a:off x="13933170" y="4796790"/>
            <a:ext cx="3143364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SHEETS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3933170" y="5208270"/>
            <a:ext cx="3143364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Google Sheets</a:t>
            </a:r>
            <a:endParaRPr lang="en-US" sz="3000" dirty="0"/>
          </a:p>
        </p:txBody>
      </p:sp>
      <p:sp>
        <p:nvSpPr>
          <p:cNvPr id="26" name="Text 24"/>
          <p:cNvSpPr/>
          <p:nvPr/>
        </p:nvSpPr>
        <p:spPr>
          <a:xfrm>
            <a:off x="13933170" y="5798820"/>
            <a:ext cx="3143364" cy="39719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95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雲端版 Excel，多人協作。</a:t>
            </a:r>
            <a:endParaRPr lang="en-US" sz="1950" dirty="0"/>
          </a:p>
        </p:txBody>
      </p:sp>
      <p:sp>
        <p:nvSpPr>
          <p:cNvPr id="27" name="Shape 25"/>
          <p:cNvSpPr/>
          <p:nvPr/>
        </p:nvSpPr>
        <p:spPr>
          <a:xfrm>
            <a:off x="13933170" y="7178040"/>
            <a:ext cx="305181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8" name="Text 26"/>
          <p:cNvSpPr/>
          <p:nvPr/>
        </p:nvSpPr>
        <p:spPr>
          <a:xfrm>
            <a:off x="13933170" y="7319010"/>
            <a:ext cx="3143364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E2A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下一步就是 SQL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952500" y="9494520"/>
            <a:ext cx="1046440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/ 35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資料庫 / 10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874490" cy="891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規模長大，就換工具。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952500" y="2827020"/>
            <a:ext cx="16874490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3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同一家族，差在規模、結構、用途。</a:t>
            </a:r>
            <a:endParaRPr lang="en-US" sz="3300" dirty="0"/>
          </a:p>
        </p:txBody>
      </p:sp>
      <p:sp>
        <p:nvSpPr>
          <p:cNvPr id="5" name="Shape 3"/>
          <p:cNvSpPr/>
          <p:nvPr/>
        </p:nvSpPr>
        <p:spPr>
          <a:xfrm>
            <a:off x="952500" y="4773930"/>
            <a:ext cx="3943826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6" name="Text 4"/>
          <p:cNvSpPr/>
          <p:nvPr/>
        </p:nvSpPr>
        <p:spPr>
          <a:xfrm>
            <a:off x="1181100" y="4217670"/>
            <a:ext cx="3604941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kern="0" spc="324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場景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896326" y="4773930"/>
            <a:ext cx="4833223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8" name="Text 6"/>
          <p:cNvSpPr/>
          <p:nvPr/>
        </p:nvSpPr>
        <p:spPr>
          <a:xfrm>
            <a:off x="5124926" y="4217670"/>
            <a:ext cx="4521020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kern="0" spc="324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工具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9729550" y="4773930"/>
            <a:ext cx="7605951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0" name="Text 8"/>
          <p:cNvSpPr/>
          <p:nvPr/>
        </p:nvSpPr>
        <p:spPr>
          <a:xfrm>
            <a:off x="9958150" y="4217670"/>
            <a:ext cx="7376929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kern="0" spc="324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代表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952500" y="5669280"/>
            <a:ext cx="3943826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2" name="Text 10"/>
          <p:cNvSpPr/>
          <p:nvPr/>
        </p:nvSpPr>
        <p:spPr>
          <a:xfrm>
            <a:off x="1181100" y="5017770"/>
            <a:ext cx="3604941" cy="4610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個人記錄</a:t>
            </a:r>
            <a:endParaRPr lang="en-US" sz="2250" dirty="0"/>
          </a:p>
        </p:txBody>
      </p:sp>
      <p:sp>
        <p:nvSpPr>
          <p:cNvPr id="13" name="Shape 11"/>
          <p:cNvSpPr/>
          <p:nvPr/>
        </p:nvSpPr>
        <p:spPr>
          <a:xfrm>
            <a:off x="4896326" y="5669280"/>
            <a:ext cx="4833223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4" name="Text 12"/>
          <p:cNvSpPr/>
          <p:nvPr/>
        </p:nvSpPr>
        <p:spPr>
          <a:xfrm>
            <a:off x="5124926" y="5017770"/>
            <a:ext cx="4521020" cy="4610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Excel / Google Sheets</a:t>
            </a:r>
            <a:endParaRPr lang="en-US" sz="2250" dirty="0"/>
          </a:p>
        </p:txBody>
      </p:sp>
      <p:sp>
        <p:nvSpPr>
          <p:cNvPr id="15" name="Shape 13"/>
          <p:cNvSpPr/>
          <p:nvPr/>
        </p:nvSpPr>
        <p:spPr>
          <a:xfrm>
            <a:off x="9729550" y="5669280"/>
            <a:ext cx="7605951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6" name="Text 14"/>
          <p:cNvSpPr/>
          <p:nvPr/>
        </p:nvSpPr>
        <p:spPr>
          <a:xfrm>
            <a:off x="9958150" y="5017770"/>
            <a:ext cx="7376929" cy="4610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單機、一個人用</a:t>
            </a:r>
            <a:endParaRPr lang="en-US" sz="2250" dirty="0"/>
          </a:p>
        </p:txBody>
      </p:sp>
      <p:sp>
        <p:nvSpPr>
          <p:cNvPr id="17" name="Shape 15"/>
          <p:cNvSpPr/>
          <p:nvPr/>
        </p:nvSpPr>
        <p:spPr>
          <a:xfrm>
            <a:off x="952500" y="6553200"/>
            <a:ext cx="3943826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8" name="Text 16"/>
          <p:cNvSpPr/>
          <p:nvPr/>
        </p:nvSpPr>
        <p:spPr>
          <a:xfrm>
            <a:off x="1181100" y="5905500"/>
            <a:ext cx="3604941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公司多人協作</a:t>
            </a:r>
            <a:endParaRPr lang="en-US" sz="2250" dirty="0"/>
          </a:p>
        </p:txBody>
      </p:sp>
      <p:sp>
        <p:nvSpPr>
          <p:cNvPr id="19" name="Shape 17"/>
          <p:cNvSpPr/>
          <p:nvPr/>
        </p:nvSpPr>
        <p:spPr>
          <a:xfrm>
            <a:off x="4896326" y="6553200"/>
            <a:ext cx="4833223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0" name="Text 18"/>
          <p:cNvSpPr/>
          <p:nvPr/>
        </p:nvSpPr>
        <p:spPr>
          <a:xfrm>
            <a:off x="5124926" y="5905500"/>
            <a:ext cx="452102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SQL</a:t>
            </a:r>
            <a:endParaRPr lang="en-US" sz="2250" dirty="0"/>
          </a:p>
        </p:txBody>
      </p:sp>
      <p:sp>
        <p:nvSpPr>
          <p:cNvPr id="21" name="Shape 19"/>
          <p:cNvSpPr/>
          <p:nvPr/>
        </p:nvSpPr>
        <p:spPr>
          <a:xfrm>
            <a:off x="9729550" y="6553200"/>
            <a:ext cx="7605951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2" name="Text 20"/>
          <p:cNvSpPr/>
          <p:nvPr/>
        </p:nvSpPr>
        <p:spPr>
          <a:xfrm>
            <a:off x="9958150" y="5905500"/>
            <a:ext cx="7376929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PostgreSQL / MySQL / Cloudflare D1</a:t>
            </a:r>
            <a:endParaRPr lang="en-US" sz="2250" dirty="0"/>
          </a:p>
        </p:txBody>
      </p:sp>
      <p:sp>
        <p:nvSpPr>
          <p:cNvPr id="23" name="Shape 21"/>
          <p:cNvSpPr/>
          <p:nvPr/>
        </p:nvSpPr>
        <p:spPr>
          <a:xfrm>
            <a:off x="952500" y="7437120"/>
            <a:ext cx="3943826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4" name="Text 22"/>
          <p:cNvSpPr/>
          <p:nvPr/>
        </p:nvSpPr>
        <p:spPr>
          <a:xfrm>
            <a:off x="1181100" y="6789420"/>
            <a:ext cx="3604941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彈性內容、log、IoT</a:t>
            </a:r>
            <a:endParaRPr lang="en-US" sz="2250" dirty="0"/>
          </a:p>
        </p:txBody>
      </p:sp>
      <p:sp>
        <p:nvSpPr>
          <p:cNvPr id="25" name="Shape 23"/>
          <p:cNvSpPr/>
          <p:nvPr/>
        </p:nvSpPr>
        <p:spPr>
          <a:xfrm>
            <a:off x="4896326" y="7437120"/>
            <a:ext cx="4833223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6" name="Text 24"/>
          <p:cNvSpPr/>
          <p:nvPr/>
        </p:nvSpPr>
        <p:spPr>
          <a:xfrm>
            <a:off x="5124926" y="6789420"/>
            <a:ext cx="452102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NoSQL</a:t>
            </a:r>
            <a:endParaRPr lang="en-US" sz="2250" dirty="0"/>
          </a:p>
        </p:txBody>
      </p:sp>
      <p:sp>
        <p:nvSpPr>
          <p:cNvPr id="27" name="Shape 25"/>
          <p:cNvSpPr/>
          <p:nvPr/>
        </p:nvSpPr>
        <p:spPr>
          <a:xfrm>
            <a:off x="9729550" y="7437120"/>
            <a:ext cx="7605951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8" name="Text 26"/>
          <p:cNvSpPr/>
          <p:nvPr/>
        </p:nvSpPr>
        <p:spPr>
          <a:xfrm>
            <a:off x="9958150" y="6789420"/>
            <a:ext cx="7376929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MongoDB</a:t>
            </a:r>
            <a:endParaRPr lang="en-US" sz="2250" dirty="0"/>
          </a:p>
        </p:txBody>
      </p:sp>
      <p:sp>
        <p:nvSpPr>
          <p:cNvPr id="29" name="Shape 27"/>
          <p:cNvSpPr/>
          <p:nvPr/>
        </p:nvSpPr>
        <p:spPr>
          <a:xfrm>
            <a:off x="952500" y="8321040"/>
            <a:ext cx="3943826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0" name="Text 28"/>
          <p:cNvSpPr/>
          <p:nvPr/>
        </p:nvSpPr>
        <p:spPr>
          <a:xfrm>
            <a:off x="1181100" y="7673340"/>
            <a:ext cx="3604941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AI 語意搜尋</a:t>
            </a:r>
            <a:endParaRPr lang="en-US" sz="2250" dirty="0"/>
          </a:p>
        </p:txBody>
      </p:sp>
      <p:sp>
        <p:nvSpPr>
          <p:cNvPr id="31" name="Shape 29"/>
          <p:cNvSpPr/>
          <p:nvPr/>
        </p:nvSpPr>
        <p:spPr>
          <a:xfrm>
            <a:off x="4896326" y="8321040"/>
            <a:ext cx="4833223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2" name="Text 30"/>
          <p:cNvSpPr/>
          <p:nvPr/>
        </p:nvSpPr>
        <p:spPr>
          <a:xfrm>
            <a:off x="5124926" y="7673340"/>
            <a:ext cx="452102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向量</a:t>
            </a:r>
            <a:endParaRPr lang="en-US" sz="2250" dirty="0"/>
          </a:p>
        </p:txBody>
      </p:sp>
      <p:sp>
        <p:nvSpPr>
          <p:cNvPr id="33" name="Shape 31"/>
          <p:cNvSpPr/>
          <p:nvPr/>
        </p:nvSpPr>
        <p:spPr>
          <a:xfrm>
            <a:off x="9729550" y="8321040"/>
            <a:ext cx="7605951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4" name="Text 32"/>
          <p:cNvSpPr/>
          <p:nvPr/>
        </p:nvSpPr>
        <p:spPr>
          <a:xfrm>
            <a:off x="9958150" y="7673340"/>
            <a:ext cx="7376929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pgvector / Pinecone</a:t>
            </a:r>
            <a:endParaRPr lang="en-US" sz="2250" dirty="0"/>
          </a:p>
        </p:txBody>
      </p:sp>
      <p:sp>
        <p:nvSpPr>
          <p:cNvPr id="35" name="Shape 33"/>
          <p:cNvSpPr/>
          <p:nvPr/>
        </p:nvSpPr>
        <p:spPr>
          <a:xfrm>
            <a:off x="952500" y="9204960"/>
            <a:ext cx="3943826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6" name="Text 34"/>
          <p:cNvSpPr/>
          <p:nvPr/>
        </p:nvSpPr>
        <p:spPr>
          <a:xfrm>
            <a:off x="1181100" y="8557260"/>
            <a:ext cx="3604941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熱門快取</a:t>
            </a:r>
            <a:endParaRPr lang="en-US" sz="2250" dirty="0"/>
          </a:p>
        </p:txBody>
      </p:sp>
      <p:sp>
        <p:nvSpPr>
          <p:cNvPr id="37" name="Shape 35"/>
          <p:cNvSpPr/>
          <p:nvPr/>
        </p:nvSpPr>
        <p:spPr>
          <a:xfrm>
            <a:off x="4896326" y="9204960"/>
            <a:ext cx="4833223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8" name="Text 36"/>
          <p:cNvSpPr/>
          <p:nvPr/>
        </p:nvSpPr>
        <p:spPr>
          <a:xfrm>
            <a:off x="5124926" y="8557260"/>
            <a:ext cx="452102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記憶體</a:t>
            </a:r>
            <a:endParaRPr lang="en-US" sz="2250" dirty="0"/>
          </a:p>
        </p:txBody>
      </p:sp>
      <p:sp>
        <p:nvSpPr>
          <p:cNvPr id="39" name="Shape 37"/>
          <p:cNvSpPr/>
          <p:nvPr/>
        </p:nvSpPr>
        <p:spPr>
          <a:xfrm>
            <a:off x="9729550" y="9204960"/>
            <a:ext cx="7605951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40" name="Text 38"/>
          <p:cNvSpPr/>
          <p:nvPr/>
        </p:nvSpPr>
        <p:spPr>
          <a:xfrm>
            <a:off x="9958150" y="8557260"/>
            <a:ext cx="7376929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Redis</a:t>
            </a:r>
            <a:endParaRPr lang="en-US" sz="2250" dirty="0"/>
          </a:p>
        </p:txBody>
      </p:sp>
      <p:sp>
        <p:nvSpPr>
          <p:cNvPr id="41" name="Text 39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35</a:t>
            </a:r>
            <a:endParaRPr lang="en-US" sz="1800" dirty="0"/>
          </a:p>
        </p:txBody>
      </p:sp>
      <p:sp>
        <p:nvSpPr>
          <p:cNvPr id="42" name="Text 40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餐廳比喻 / 11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3904678" cy="891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點菜單格式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5048250" y="2049780"/>
            <a:ext cx="352425" cy="5638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3600" kern="0" spc="72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5629275" y="1744980"/>
            <a:ext cx="1504355" cy="891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API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952500" y="3131820"/>
            <a:ext cx="15697200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3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服務生跟廚房之間，講話的固定規格。</a:t>
            </a:r>
            <a:endParaRPr lang="en-US" sz="3300" dirty="0"/>
          </a:p>
        </p:txBody>
      </p:sp>
      <p:sp>
        <p:nvSpPr>
          <p:cNvPr id="7" name="Shape 5"/>
          <p:cNvSpPr/>
          <p:nvPr/>
        </p:nvSpPr>
        <p:spPr>
          <a:xfrm>
            <a:off x="952500" y="4370070"/>
            <a:ext cx="15217140" cy="3581400"/>
          </a:xfrm>
          <a:prstGeom prst="roundRect">
            <a:avLst>
              <a:gd name="adj" fmla="val 2128"/>
            </a:avLst>
          </a:prstGeom>
          <a:solidFill>
            <a:srgbClr val="FFFFFF"/>
          </a:solidFill>
          <a:ln w="7620">
            <a:solidFill>
              <a:srgbClr val="D9DCE3"/>
            </a:solidFill>
            <a:prstDash val="solid"/>
          </a:ln>
          <a:effectLst>
            <a:outerShdw blurRad="381000" dist="152400" dir="5400000" algn="bl" rotWithShape="0">
              <a:srgbClr val="0E2A47">
                <a:alpha val="6000"/>
              </a:srgbClr>
            </a:outerShdw>
          </a:effectLst>
        </p:spPr>
        <p:txBody>
          <a:bodyPr/>
          <a:lstStyle/>
          <a:p>
            <a:endParaRPr lang="zh-TW" altLang="en-US"/>
          </a:p>
        </p:txBody>
      </p:sp>
      <p:sp>
        <p:nvSpPr>
          <p:cNvPr id="8" name="Text 6"/>
          <p:cNvSpPr/>
          <p:nvPr/>
        </p:nvSpPr>
        <p:spPr>
          <a:xfrm>
            <a:off x="1417320" y="4834890"/>
            <a:ext cx="14716125" cy="4267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 ORDER TICKET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417320" y="5414010"/>
            <a:ext cx="14716125" cy="556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240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桌號 </a:t>
            </a:r>
            <a:r>
              <a:rPr lang="en-US" sz="2400" dirty="0">
                <a:solidFill>
                  <a:srgbClr val="0E2A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 A12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1417320" y="5932170"/>
            <a:ext cx="14716125" cy="556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240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品項 </a:t>
            </a:r>
            <a:r>
              <a:rPr lang="en-US" sz="2400" dirty="0">
                <a:solidFill>
                  <a:srgbClr val="0E2A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 牛肉麵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1417320" y="6450330"/>
            <a:ext cx="14716125" cy="556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240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數量 </a:t>
            </a:r>
            <a:r>
              <a:rPr lang="en-US" sz="2400" dirty="0">
                <a:solidFill>
                  <a:srgbClr val="0E2A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 2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417320" y="6968490"/>
            <a:ext cx="14716125" cy="5562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240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備註 </a:t>
            </a:r>
            <a:r>
              <a:rPr lang="en-US" sz="2400" dirty="0">
                <a:solidFill>
                  <a:srgbClr val="0E2A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 不要香菜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/ 35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API / 12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668780"/>
            <a:ext cx="16678275" cy="174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一句話： 系統跟系統的講話規格。</a:t>
            </a:r>
            <a:endParaRPr lang="en-US" sz="6000" dirty="0"/>
          </a:p>
        </p:txBody>
      </p:sp>
      <p:sp>
        <p:nvSpPr>
          <p:cNvPr id="4" name="Shape 2"/>
          <p:cNvSpPr/>
          <p:nvPr/>
        </p:nvSpPr>
        <p:spPr>
          <a:xfrm>
            <a:off x="952500" y="4061460"/>
            <a:ext cx="838200" cy="57150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5" name="Text 3"/>
          <p:cNvSpPr/>
          <p:nvPr/>
        </p:nvSpPr>
        <p:spPr>
          <a:xfrm>
            <a:off x="952500" y="4347210"/>
            <a:ext cx="5140833" cy="51006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1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你的網站 ↔ 金流</a:t>
            </a:r>
            <a:endParaRPr lang="en-US" sz="3150" dirty="0"/>
          </a:p>
        </p:txBody>
      </p:sp>
      <p:sp>
        <p:nvSpPr>
          <p:cNvPr id="6" name="Text 4"/>
          <p:cNvSpPr/>
          <p:nvPr/>
        </p:nvSpPr>
        <p:spPr>
          <a:xfrm>
            <a:off x="952500" y="4933474"/>
            <a:ext cx="5140833" cy="4810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靠 API。</a:t>
            </a:r>
            <a:endParaRPr lang="en-US" sz="2250" dirty="0"/>
          </a:p>
        </p:txBody>
      </p:sp>
      <p:sp>
        <p:nvSpPr>
          <p:cNvPr id="7" name="Shape 5"/>
          <p:cNvSpPr/>
          <p:nvPr/>
        </p:nvSpPr>
        <p:spPr>
          <a:xfrm>
            <a:off x="6553200" y="4061460"/>
            <a:ext cx="838200" cy="57150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8" name="Text 6"/>
          <p:cNvSpPr/>
          <p:nvPr/>
        </p:nvSpPr>
        <p:spPr>
          <a:xfrm>
            <a:off x="6553200" y="4347210"/>
            <a:ext cx="5140833" cy="51006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1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你的網站 ↔ 物流</a:t>
            </a:r>
            <a:endParaRPr lang="en-US" sz="3150" dirty="0"/>
          </a:p>
        </p:txBody>
      </p:sp>
      <p:sp>
        <p:nvSpPr>
          <p:cNvPr id="9" name="Text 7"/>
          <p:cNvSpPr/>
          <p:nvPr/>
        </p:nvSpPr>
        <p:spPr>
          <a:xfrm>
            <a:off x="6553200" y="4933474"/>
            <a:ext cx="5140833" cy="4810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靠 API。</a:t>
            </a:r>
            <a:endParaRPr lang="en-US" sz="2250" dirty="0"/>
          </a:p>
        </p:txBody>
      </p:sp>
      <p:sp>
        <p:nvSpPr>
          <p:cNvPr id="10" name="Shape 8"/>
          <p:cNvSpPr/>
          <p:nvPr/>
        </p:nvSpPr>
        <p:spPr>
          <a:xfrm>
            <a:off x="12153900" y="4061460"/>
            <a:ext cx="838200" cy="57150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1" name="Text 9"/>
          <p:cNvSpPr/>
          <p:nvPr/>
        </p:nvSpPr>
        <p:spPr>
          <a:xfrm>
            <a:off x="12153900" y="4347210"/>
            <a:ext cx="5140833" cy="51006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1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你的網站 ↔ LINE</a:t>
            </a:r>
            <a:endParaRPr lang="en-US" sz="3150" dirty="0"/>
          </a:p>
        </p:txBody>
      </p:sp>
      <p:sp>
        <p:nvSpPr>
          <p:cNvPr id="12" name="Text 10"/>
          <p:cNvSpPr/>
          <p:nvPr/>
        </p:nvSpPr>
        <p:spPr>
          <a:xfrm>
            <a:off x="12153900" y="4933474"/>
            <a:ext cx="5140833" cy="4810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也靠 API。</a:t>
            </a:r>
            <a:endParaRPr lang="en-US" sz="2250" dirty="0"/>
          </a:p>
        </p:txBody>
      </p:sp>
      <p:sp>
        <p:nvSpPr>
          <p:cNvPr id="13" name="Text 11"/>
          <p:cNvSpPr/>
          <p:nvPr/>
        </p:nvSpPr>
        <p:spPr>
          <a:xfrm>
            <a:off x="952500" y="5985986"/>
            <a:ext cx="16678275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3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每一張 API，就是一張固定格式的點菜單。</a:t>
            </a:r>
            <a:endParaRPr lang="en-US" sz="3300" dirty="0"/>
          </a:p>
        </p:txBody>
      </p:sp>
      <p:sp>
        <p:nvSpPr>
          <p:cNvPr id="14" name="Text 12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/ 35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升級 / 13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874490" cy="174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MCP = 中央廚房協定。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952500" y="3985260"/>
            <a:ext cx="15697200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300" dirty="0">
                <a:solidFill>
                  <a:srgbClr val="F5F0E6">
                    <a:alpha val="72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讓 AI 用同一套規格，同時控制多家餐廳的廚房。</a:t>
            </a:r>
            <a:endParaRPr lang="en-US" sz="3300" dirty="0"/>
          </a:p>
        </p:txBody>
      </p:sp>
      <p:sp>
        <p:nvSpPr>
          <p:cNvPr id="5" name="Shape 3"/>
          <p:cNvSpPr/>
          <p:nvPr/>
        </p:nvSpPr>
        <p:spPr>
          <a:xfrm>
            <a:off x="952500" y="5299710"/>
            <a:ext cx="7715250" cy="3671649"/>
          </a:xfrm>
          <a:prstGeom prst="roundRect">
            <a:avLst>
              <a:gd name="adj" fmla="val 1038"/>
            </a:avLst>
          </a:prstGeom>
          <a:solidFill>
            <a:srgbClr val="F5F0E6">
              <a:alpha val="6000"/>
            </a:srgbClr>
          </a:solidFill>
          <a:ln w="7620">
            <a:solidFill>
              <a:srgbClr val="F5F0E6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" name="Text 4"/>
          <p:cNvSpPr/>
          <p:nvPr/>
        </p:nvSpPr>
        <p:spPr>
          <a:xfrm>
            <a:off x="1493520" y="5840730"/>
            <a:ext cx="6832207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62" dirty="0">
                <a:solidFill>
                  <a:srgbClr val="F5F0E6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1493520" y="6545580"/>
            <a:ext cx="6832207" cy="55506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45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個別接口</a:t>
            </a:r>
            <a:endParaRPr lang="en-US" sz="3450" dirty="0"/>
          </a:p>
        </p:txBody>
      </p:sp>
      <p:sp>
        <p:nvSpPr>
          <p:cNvPr id="8" name="Text 6"/>
          <p:cNvSpPr/>
          <p:nvPr/>
        </p:nvSpPr>
        <p:spPr>
          <a:xfrm>
            <a:off x="1493520" y="7367350"/>
            <a:ext cx="6832207" cy="11010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dirty="0">
                <a:solidFill>
                  <a:srgbClr val="F5F0E6">
                    <a:alpha val="7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一家餐廳一套方言。 AI 要學十種講法。</a:t>
            </a:r>
            <a:endParaRPr lang="en-US" sz="2700" dirty="0"/>
          </a:p>
        </p:txBody>
      </p:sp>
      <p:sp>
        <p:nvSpPr>
          <p:cNvPr id="9" name="Shape 7"/>
          <p:cNvSpPr/>
          <p:nvPr/>
        </p:nvSpPr>
        <p:spPr>
          <a:xfrm>
            <a:off x="9429750" y="5299710"/>
            <a:ext cx="7715250" cy="3671649"/>
          </a:xfrm>
          <a:prstGeom prst="roundRect">
            <a:avLst>
              <a:gd name="adj" fmla="val 1038"/>
            </a:avLst>
          </a:prstGeom>
          <a:solidFill>
            <a:srgbClr val="E5563A"/>
          </a:solidFill>
          <a:ln w="7620">
            <a:solidFill>
              <a:srgbClr val="E5563A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" name="Text 8"/>
          <p:cNvSpPr/>
          <p:nvPr/>
        </p:nvSpPr>
        <p:spPr>
          <a:xfrm>
            <a:off x="9970770" y="5840730"/>
            <a:ext cx="6832207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62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MCP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9970770" y="6545580"/>
            <a:ext cx="6832207" cy="55506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450" b="1" dirty="0">
                <a:solidFill>
                  <a:srgbClr val="FFFFFF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跨系統標準</a:t>
            </a:r>
            <a:endParaRPr lang="en-US" sz="3450" dirty="0"/>
          </a:p>
        </p:txBody>
      </p:sp>
      <p:sp>
        <p:nvSpPr>
          <p:cNvPr id="12" name="Text 10"/>
          <p:cNvSpPr/>
          <p:nvPr/>
        </p:nvSpPr>
        <p:spPr>
          <a:xfrm>
            <a:off x="9970770" y="7367350"/>
            <a:ext cx="6832207" cy="11010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dirty="0">
                <a:solidFill>
                  <a:srgbClr val="FFFFFF">
                    <a:alpha val="92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所有廚房都講普通話。 AI 變跨系統管家。</a:t>
            </a:r>
            <a:endParaRPr lang="en-US" sz="2700" dirty="0"/>
          </a:p>
        </p:txBody>
      </p:sp>
      <p:sp>
        <p:nvSpPr>
          <p:cNvPr id="13" name="Text 11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/ 35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老闆常問 / 14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678275" cy="174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這個按鈕， 有沒有走 API？</a:t>
            </a:r>
            <a:endParaRPr lang="en-US" sz="6000" dirty="0"/>
          </a:p>
        </p:txBody>
      </p:sp>
      <p:sp>
        <p:nvSpPr>
          <p:cNvPr id="4" name="Shape 2"/>
          <p:cNvSpPr/>
          <p:nvPr/>
        </p:nvSpPr>
        <p:spPr>
          <a:xfrm>
            <a:off x="952500" y="4137660"/>
            <a:ext cx="7810500" cy="3140155"/>
          </a:xfrm>
          <a:prstGeom prst="roundRect">
            <a:avLst>
              <a:gd name="adj" fmla="val 1213"/>
            </a:avLst>
          </a:prstGeom>
          <a:solidFill>
            <a:srgbClr val="0E2A47">
              <a:alpha val="4000"/>
            </a:srgbClr>
          </a:solidFill>
          <a:ln w="7620">
            <a:solidFill>
              <a:srgbClr val="D9DCE3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" name="Text 3"/>
          <p:cNvSpPr/>
          <p:nvPr/>
        </p:nvSpPr>
        <p:spPr>
          <a:xfrm>
            <a:off x="1493520" y="4678680"/>
            <a:ext cx="6930314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62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純展示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1493520" y="5383530"/>
            <a:ext cx="6930314" cy="55506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4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不用 API</a:t>
            </a:r>
            <a:endParaRPr lang="en-US" sz="3450" dirty="0"/>
          </a:p>
        </p:txBody>
      </p:sp>
      <p:sp>
        <p:nvSpPr>
          <p:cNvPr id="7" name="Text 5"/>
          <p:cNvSpPr/>
          <p:nvPr/>
        </p:nvSpPr>
        <p:spPr>
          <a:xfrm>
            <a:off x="1493520" y="6205300"/>
            <a:ext cx="6930314" cy="5695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只是顯示一段文字、一張圖片。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9525000" y="4137660"/>
            <a:ext cx="7810500" cy="3140155"/>
          </a:xfrm>
          <a:prstGeom prst="roundRect">
            <a:avLst>
              <a:gd name="adj" fmla="val 1213"/>
            </a:avLst>
          </a:prstGeom>
          <a:solidFill>
            <a:srgbClr val="0E2A47"/>
          </a:solidFill>
          <a:ln w="7620">
            <a:solidFill>
              <a:srgbClr val="0E2A47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" name="Text 7"/>
          <p:cNvSpPr/>
          <p:nvPr/>
        </p:nvSpPr>
        <p:spPr>
          <a:xfrm>
            <a:off x="10066020" y="4678680"/>
            <a:ext cx="6930314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62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要拿/寫資料、要算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10066020" y="5383530"/>
            <a:ext cx="6930314" cy="55506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45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一定走 API</a:t>
            </a:r>
            <a:endParaRPr lang="en-US" sz="3450" dirty="0"/>
          </a:p>
        </p:txBody>
      </p:sp>
      <p:sp>
        <p:nvSpPr>
          <p:cNvPr id="11" name="Text 9"/>
          <p:cNvSpPr/>
          <p:nvPr/>
        </p:nvSpPr>
        <p:spPr>
          <a:xfrm>
            <a:off x="10066020" y="6205300"/>
            <a:ext cx="6930314" cy="5695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dirty="0">
                <a:solidFill>
                  <a:srgbClr val="F5F0E6">
                    <a:alpha val="78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有用到後場（廚房） = 走 API。</a:t>
            </a:r>
            <a:endParaRPr lang="en-US" sz="2700" dirty="0"/>
          </a:p>
        </p:txBody>
      </p:sp>
      <p:sp>
        <p:nvSpPr>
          <p:cNvPr id="12" name="Text 10"/>
          <p:cNvSpPr/>
          <p:nvPr/>
        </p:nvSpPr>
        <p:spPr>
          <a:xfrm>
            <a:off x="952500" y="7735014"/>
            <a:ext cx="16678275" cy="5695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判斷法：這個動作，有沒有用到後場？</a:t>
            </a:r>
            <a:endParaRPr lang="en-US" sz="2700" dirty="0"/>
          </a:p>
        </p:txBody>
      </p:sp>
      <p:sp>
        <p:nvSpPr>
          <p:cNvPr id="13" name="Text 11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/ 35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權衡 / 15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874490" cy="174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用 API vs 不用： 各有代價。</a:t>
            </a:r>
            <a:endParaRPr lang="en-US" sz="6000" dirty="0"/>
          </a:p>
        </p:txBody>
      </p:sp>
      <p:sp>
        <p:nvSpPr>
          <p:cNvPr id="4" name="Shape 2"/>
          <p:cNvSpPr/>
          <p:nvPr/>
        </p:nvSpPr>
        <p:spPr>
          <a:xfrm>
            <a:off x="952500" y="4846320"/>
            <a:ext cx="3124200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5" name="Shape 3"/>
          <p:cNvSpPr/>
          <p:nvPr/>
        </p:nvSpPr>
        <p:spPr>
          <a:xfrm>
            <a:off x="4076700" y="4846320"/>
            <a:ext cx="5630942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6" name="Text 4"/>
          <p:cNvSpPr/>
          <p:nvPr/>
        </p:nvSpPr>
        <p:spPr>
          <a:xfrm>
            <a:off x="4305300" y="4290060"/>
            <a:ext cx="5342670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kern="0" spc="324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純靜態（不走 API）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9707642" y="4846320"/>
            <a:ext cx="7437358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8" name="Text 6"/>
          <p:cNvSpPr/>
          <p:nvPr/>
        </p:nvSpPr>
        <p:spPr>
          <a:xfrm>
            <a:off x="9936242" y="4290060"/>
            <a:ext cx="7203279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kern="0" spc="324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走 API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952500" y="5741670"/>
            <a:ext cx="312420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0" name="Text 8"/>
          <p:cNvSpPr/>
          <p:nvPr/>
        </p:nvSpPr>
        <p:spPr>
          <a:xfrm>
            <a:off x="1181100" y="5090160"/>
            <a:ext cx="2760726" cy="4610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速度</a:t>
            </a:r>
            <a:endParaRPr lang="en-US" sz="2250" dirty="0"/>
          </a:p>
        </p:txBody>
      </p:sp>
      <p:sp>
        <p:nvSpPr>
          <p:cNvPr id="11" name="Shape 9"/>
          <p:cNvSpPr/>
          <p:nvPr/>
        </p:nvSpPr>
        <p:spPr>
          <a:xfrm>
            <a:off x="4076700" y="5741670"/>
            <a:ext cx="5630942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2" name="Text 10"/>
          <p:cNvSpPr/>
          <p:nvPr/>
        </p:nvSpPr>
        <p:spPr>
          <a:xfrm>
            <a:off x="4305300" y="5090160"/>
            <a:ext cx="5342670" cy="4610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超快</a:t>
            </a:r>
            <a:endParaRPr lang="en-US" sz="2250" dirty="0"/>
          </a:p>
        </p:txBody>
      </p:sp>
      <p:sp>
        <p:nvSpPr>
          <p:cNvPr id="13" name="Shape 11"/>
          <p:cNvSpPr/>
          <p:nvPr/>
        </p:nvSpPr>
        <p:spPr>
          <a:xfrm>
            <a:off x="9707642" y="5741670"/>
            <a:ext cx="7437358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4" name="Text 12"/>
          <p:cNvSpPr/>
          <p:nvPr/>
        </p:nvSpPr>
        <p:spPr>
          <a:xfrm>
            <a:off x="9936242" y="5090160"/>
            <a:ext cx="7203279" cy="4610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視後端而定</a:t>
            </a:r>
            <a:endParaRPr lang="en-US" sz="2250" dirty="0"/>
          </a:p>
        </p:txBody>
      </p:sp>
      <p:sp>
        <p:nvSpPr>
          <p:cNvPr id="15" name="Shape 13"/>
          <p:cNvSpPr/>
          <p:nvPr/>
        </p:nvSpPr>
        <p:spPr>
          <a:xfrm>
            <a:off x="952500" y="6625590"/>
            <a:ext cx="312420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6" name="Text 14"/>
          <p:cNvSpPr/>
          <p:nvPr/>
        </p:nvSpPr>
        <p:spPr>
          <a:xfrm>
            <a:off x="1181100" y="5977890"/>
            <a:ext cx="2760726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成本</a:t>
            </a:r>
            <a:endParaRPr lang="en-US" sz="2250" dirty="0"/>
          </a:p>
        </p:txBody>
      </p:sp>
      <p:sp>
        <p:nvSpPr>
          <p:cNvPr id="17" name="Shape 15"/>
          <p:cNvSpPr/>
          <p:nvPr/>
        </p:nvSpPr>
        <p:spPr>
          <a:xfrm>
            <a:off x="4076700" y="6625590"/>
            <a:ext cx="5630942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8" name="Text 16"/>
          <p:cNvSpPr/>
          <p:nvPr/>
        </p:nvSpPr>
        <p:spPr>
          <a:xfrm>
            <a:off x="4305300" y="5977890"/>
            <a:ext cx="534267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超便宜</a:t>
            </a:r>
            <a:endParaRPr lang="en-US" sz="2250" dirty="0"/>
          </a:p>
        </p:txBody>
      </p:sp>
      <p:sp>
        <p:nvSpPr>
          <p:cNvPr id="19" name="Shape 17"/>
          <p:cNvSpPr/>
          <p:nvPr/>
        </p:nvSpPr>
        <p:spPr>
          <a:xfrm>
            <a:off x="9707642" y="6625590"/>
            <a:ext cx="7437358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0" name="Text 18"/>
          <p:cNvSpPr/>
          <p:nvPr/>
        </p:nvSpPr>
        <p:spPr>
          <a:xfrm>
            <a:off x="9936242" y="5977890"/>
            <a:ext cx="7203279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有伺服器費</a:t>
            </a:r>
            <a:endParaRPr lang="en-US" sz="2250" dirty="0"/>
          </a:p>
        </p:txBody>
      </p:sp>
      <p:sp>
        <p:nvSpPr>
          <p:cNvPr id="21" name="Shape 19"/>
          <p:cNvSpPr/>
          <p:nvPr/>
        </p:nvSpPr>
        <p:spPr>
          <a:xfrm>
            <a:off x="952500" y="7509510"/>
            <a:ext cx="312420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2" name="Text 20"/>
          <p:cNvSpPr/>
          <p:nvPr/>
        </p:nvSpPr>
        <p:spPr>
          <a:xfrm>
            <a:off x="1181100" y="6861810"/>
            <a:ext cx="2760726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功能</a:t>
            </a:r>
            <a:endParaRPr lang="en-US" sz="2250" dirty="0"/>
          </a:p>
        </p:txBody>
      </p:sp>
      <p:sp>
        <p:nvSpPr>
          <p:cNvPr id="23" name="Shape 21"/>
          <p:cNvSpPr/>
          <p:nvPr/>
        </p:nvSpPr>
        <p:spPr>
          <a:xfrm>
            <a:off x="4076700" y="7509510"/>
            <a:ext cx="5630942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4" name="Text 22"/>
          <p:cNvSpPr/>
          <p:nvPr/>
        </p:nvSpPr>
        <p:spPr>
          <a:xfrm>
            <a:off x="4305300" y="6861810"/>
            <a:ext cx="534267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受限</a:t>
            </a:r>
            <a:endParaRPr lang="en-US" sz="2250" dirty="0"/>
          </a:p>
        </p:txBody>
      </p:sp>
      <p:sp>
        <p:nvSpPr>
          <p:cNvPr id="25" name="Shape 23"/>
          <p:cNvSpPr/>
          <p:nvPr/>
        </p:nvSpPr>
        <p:spPr>
          <a:xfrm>
            <a:off x="9707642" y="7509510"/>
            <a:ext cx="7437358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6" name="Text 24"/>
          <p:cNvSpPr/>
          <p:nvPr/>
        </p:nvSpPr>
        <p:spPr>
          <a:xfrm>
            <a:off x="9936242" y="6861810"/>
            <a:ext cx="7203279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能讀寫、能跨系統、能長大</a:t>
            </a:r>
            <a:endParaRPr lang="en-US" sz="2250" dirty="0"/>
          </a:p>
        </p:txBody>
      </p:sp>
      <p:sp>
        <p:nvSpPr>
          <p:cNvPr id="27" name="Shape 25"/>
          <p:cNvSpPr/>
          <p:nvPr/>
        </p:nvSpPr>
        <p:spPr>
          <a:xfrm>
            <a:off x="952500" y="8393430"/>
            <a:ext cx="312420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8" name="Text 26"/>
          <p:cNvSpPr/>
          <p:nvPr/>
        </p:nvSpPr>
        <p:spPr>
          <a:xfrm>
            <a:off x="1181100" y="7745730"/>
            <a:ext cx="2760726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範例</a:t>
            </a:r>
            <a:endParaRPr lang="en-US" sz="2250" dirty="0"/>
          </a:p>
        </p:txBody>
      </p:sp>
      <p:sp>
        <p:nvSpPr>
          <p:cNvPr id="29" name="Shape 27"/>
          <p:cNvSpPr/>
          <p:nvPr/>
        </p:nvSpPr>
        <p:spPr>
          <a:xfrm>
            <a:off x="4076700" y="8393430"/>
            <a:ext cx="5630942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0" name="Text 28"/>
          <p:cNvSpPr/>
          <p:nvPr/>
        </p:nvSpPr>
        <p:spPr>
          <a:xfrm>
            <a:off x="4305300" y="7745730"/>
            <a:ext cx="534267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菜單頁面</a:t>
            </a:r>
            <a:endParaRPr lang="en-US" sz="2250" dirty="0"/>
          </a:p>
        </p:txBody>
      </p:sp>
      <p:sp>
        <p:nvSpPr>
          <p:cNvPr id="31" name="Shape 29"/>
          <p:cNvSpPr/>
          <p:nvPr/>
        </p:nvSpPr>
        <p:spPr>
          <a:xfrm>
            <a:off x="9707642" y="8393430"/>
            <a:ext cx="7437358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2" name="Text 30"/>
          <p:cNvSpPr/>
          <p:nvPr/>
        </p:nvSpPr>
        <p:spPr>
          <a:xfrm>
            <a:off x="9936242" y="7745730"/>
            <a:ext cx="7203279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按下「訂位」</a:t>
            </a:r>
            <a:endParaRPr lang="en-US" sz="2250" dirty="0"/>
          </a:p>
        </p:txBody>
      </p:sp>
      <p:sp>
        <p:nvSpPr>
          <p:cNvPr id="33" name="Text 31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/ 35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分清楚 / 16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874490" cy="891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程式 / 網站 / 平台。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952500" y="2827020"/>
            <a:ext cx="16874490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300" dirty="0">
                <a:solidFill>
                  <a:srgbClr val="F5F0E6">
                    <a:alpha val="7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三個詞，老闆下需求前，請先分清楚。</a:t>
            </a:r>
            <a:endParaRPr lang="en-US" sz="3300" dirty="0"/>
          </a:p>
        </p:txBody>
      </p:sp>
      <p:sp>
        <p:nvSpPr>
          <p:cNvPr id="5" name="Shape 3"/>
          <p:cNvSpPr/>
          <p:nvPr/>
        </p:nvSpPr>
        <p:spPr>
          <a:xfrm>
            <a:off x="952500" y="4065270"/>
            <a:ext cx="5257800" cy="4549140"/>
          </a:xfrm>
          <a:prstGeom prst="rect">
            <a:avLst/>
          </a:prstGeom>
          <a:solidFill>
            <a:srgbClr val="F5F0E6">
              <a:alpha val="6000"/>
            </a:srgbClr>
          </a:solidFill>
          <a:ln w="7620">
            <a:solidFill>
              <a:srgbClr val="F5F0E6">
                <a:alpha val="18000"/>
              </a:srgbClr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" name="Text 4"/>
          <p:cNvSpPr/>
          <p:nvPr/>
        </p:nvSpPr>
        <p:spPr>
          <a:xfrm>
            <a:off x="1417320" y="4530090"/>
            <a:ext cx="4458005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/ CODE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417320" y="5017770"/>
            <a:ext cx="4458005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程式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1417320" y="5855970"/>
            <a:ext cx="4458005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dirty="0">
                <a:solidFill>
                  <a:srgbClr val="F5F0E6">
                    <a:alpha val="7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一份指令稿。 告訴電腦怎麼做事。</a:t>
            </a:r>
            <a:endParaRPr lang="en-US" sz="2100" dirty="0"/>
          </a:p>
        </p:txBody>
      </p:sp>
      <p:sp>
        <p:nvSpPr>
          <p:cNvPr id="9" name="Shape 7"/>
          <p:cNvSpPr/>
          <p:nvPr/>
        </p:nvSpPr>
        <p:spPr>
          <a:xfrm>
            <a:off x="1417320" y="7616190"/>
            <a:ext cx="4328160" cy="9525"/>
          </a:xfrm>
          <a:prstGeom prst="rect">
            <a:avLst/>
          </a:prstGeom>
          <a:solidFill>
            <a:srgbClr val="F5F0E6">
              <a:alpha val="18000"/>
            </a:srgbClr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0" name="Text 8"/>
          <p:cNvSpPr/>
          <p:nvPr/>
        </p:nvSpPr>
        <p:spPr>
          <a:xfrm>
            <a:off x="1417320" y="7814310"/>
            <a:ext cx="4458005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108" dirty="0">
                <a:solidFill>
                  <a:srgbClr val="F5F0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食譜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6515100" y="4065270"/>
            <a:ext cx="5257800" cy="4549140"/>
          </a:xfrm>
          <a:prstGeom prst="rect">
            <a:avLst/>
          </a:prstGeom>
          <a:solidFill>
            <a:srgbClr val="F5F0E6">
              <a:alpha val="6000"/>
            </a:srgbClr>
          </a:solidFill>
          <a:ln w="7620">
            <a:solidFill>
              <a:srgbClr val="F5F0E6">
                <a:alpha val="18000"/>
              </a:srgbClr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" name="Text 10"/>
          <p:cNvSpPr/>
          <p:nvPr/>
        </p:nvSpPr>
        <p:spPr>
          <a:xfrm>
            <a:off x="6979920" y="4530090"/>
            <a:ext cx="4458005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/ SITE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979920" y="5017770"/>
            <a:ext cx="4458005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網站</a:t>
            </a:r>
            <a:endParaRPr lang="en-US" sz="4800" dirty="0"/>
          </a:p>
        </p:txBody>
      </p:sp>
      <p:sp>
        <p:nvSpPr>
          <p:cNvPr id="14" name="Text 12"/>
          <p:cNvSpPr/>
          <p:nvPr/>
        </p:nvSpPr>
        <p:spPr>
          <a:xfrm>
            <a:off x="6979920" y="5855970"/>
            <a:ext cx="4458005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dirty="0">
                <a:solidFill>
                  <a:srgbClr val="F5F0E6">
                    <a:alpha val="7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指令跑起來之後， 長出來給人用的「臉」。</a:t>
            </a:r>
            <a:endParaRPr lang="en-US" sz="2100" dirty="0"/>
          </a:p>
        </p:txBody>
      </p:sp>
      <p:sp>
        <p:nvSpPr>
          <p:cNvPr id="15" name="Shape 13"/>
          <p:cNvSpPr/>
          <p:nvPr/>
        </p:nvSpPr>
        <p:spPr>
          <a:xfrm>
            <a:off x="6979920" y="7616190"/>
            <a:ext cx="4328160" cy="9525"/>
          </a:xfrm>
          <a:prstGeom prst="rect">
            <a:avLst/>
          </a:prstGeom>
          <a:solidFill>
            <a:srgbClr val="F5F0E6">
              <a:alpha val="18000"/>
            </a:srgbClr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6" name="Text 14"/>
          <p:cNvSpPr/>
          <p:nvPr/>
        </p:nvSpPr>
        <p:spPr>
          <a:xfrm>
            <a:off x="6979920" y="7814310"/>
            <a:ext cx="4458005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108" dirty="0">
                <a:solidFill>
                  <a:srgbClr val="F5F0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餐廳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12077700" y="4065270"/>
            <a:ext cx="5257800" cy="4549140"/>
          </a:xfrm>
          <a:prstGeom prst="rect">
            <a:avLst/>
          </a:prstGeom>
          <a:solidFill>
            <a:srgbClr val="F5F0E6">
              <a:alpha val="6000"/>
            </a:srgbClr>
          </a:solidFill>
          <a:ln w="7620">
            <a:solidFill>
              <a:srgbClr val="F5F0E6">
                <a:alpha val="18000"/>
              </a:srgbClr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8" name="Text 16"/>
          <p:cNvSpPr/>
          <p:nvPr/>
        </p:nvSpPr>
        <p:spPr>
          <a:xfrm>
            <a:off x="12542520" y="4530090"/>
            <a:ext cx="4458005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PLATFORM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2542520" y="5017770"/>
            <a:ext cx="4458005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平台</a:t>
            </a:r>
            <a:endParaRPr lang="en-US" sz="4800" dirty="0"/>
          </a:p>
        </p:txBody>
      </p:sp>
      <p:sp>
        <p:nvSpPr>
          <p:cNvPr id="20" name="Text 18"/>
          <p:cNvSpPr/>
          <p:nvPr/>
        </p:nvSpPr>
        <p:spPr>
          <a:xfrm>
            <a:off x="12542520" y="5855970"/>
            <a:ext cx="4458005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dirty="0">
                <a:solidFill>
                  <a:srgbClr val="F5F0E6">
                    <a:alpha val="7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這個東西要「開在哪」。 Cloudflare / Vercel / AWS。</a:t>
            </a:r>
            <a:endParaRPr lang="en-US" sz="2100" dirty="0"/>
          </a:p>
        </p:txBody>
      </p:sp>
      <p:sp>
        <p:nvSpPr>
          <p:cNvPr id="21" name="Shape 19"/>
          <p:cNvSpPr/>
          <p:nvPr/>
        </p:nvSpPr>
        <p:spPr>
          <a:xfrm>
            <a:off x="12542520" y="7616190"/>
            <a:ext cx="4328160" cy="9525"/>
          </a:xfrm>
          <a:prstGeom prst="rect">
            <a:avLst/>
          </a:prstGeom>
          <a:solidFill>
            <a:srgbClr val="F5F0E6">
              <a:alpha val="18000"/>
            </a:srgbClr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2" name="Text 20"/>
          <p:cNvSpPr/>
          <p:nvPr/>
        </p:nvSpPr>
        <p:spPr>
          <a:xfrm>
            <a:off x="12542520" y="7814310"/>
            <a:ext cx="4458005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108" dirty="0">
                <a:solidFill>
                  <a:srgbClr val="F5F0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地段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/ 35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平台 / 17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874490" cy="174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Cloudflare： 網路上的便利商店連鎖。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952500" y="3680460"/>
            <a:ext cx="16678275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3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每個城市都有分店——使用者在哪都快。</a:t>
            </a:r>
            <a:endParaRPr lang="en-US" sz="3300" dirty="0"/>
          </a:p>
        </p:txBody>
      </p:sp>
      <p:sp>
        <p:nvSpPr>
          <p:cNvPr id="5" name="Shape 3"/>
          <p:cNvSpPr/>
          <p:nvPr/>
        </p:nvSpPr>
        <p:spPr>
          <a:xfrm>
            <a:off x="952500" y="4918710"/>
            <a:ext cx="3752850" cy="3558540"/>
          </a:xfrm>
          <a:prstGeom prst="rect">
            <a:avLst/>
          </a:prstGeom>
          <a:solidFill>
            <a:srgbClr val="FFFFFF"/>
          </a:solidFill>
          <a:ln w="7620">
            <a:solidFill>
              <a:srgbClr val="D9DCE3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" name="Text 4"/>
          <p:cNvSpPr/>
          <p:nvPr/>
        </p:nvSpPr>
        <p:spPr>
          <a:xfrm>
            <a:off x="1303020" y="5269230"/>
            <a:ext cx="3143364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DNS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303020" y="5680710"/>
            <a:ext cx="3143364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路標系統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303020" y="6271260"/>
            <a:ext cx="3143364" cy="7562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95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告訴瀏覽器「這個網址要去哪」。</a:t>
            </a:r>
            <a:endParaRPr lang="en-US" sz="1950" dirty="0"/>
          </a:p>
        </p:txBody>
      </p:sp>
      <p:sp>
        <p:nvSpPr>
          <p:cNvPr id="9" name="Shape 7"/>
          <p:cNvSpPr/>
          <p:nvPr/>
        </p:nvSpPr>
        <p:spPr>
          <a:xfrm>
            <a:off x="1303020" y="7650480"/>
            <a:ext cx="305181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0" name="Text 8"/>
          <p:cNvSpPr/>
          <p:nvPr/>
        </p:nvSpPr>
        <p:spPr>
          <a:xfrm>
            <a:off x="1303020" y="7791450"/>
            <a:ext cx="3143364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E2A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招牌指路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5162550" y="4918710"/>
            <a:ext cx="3752850" cy="3558540"/>
          </a:xfrm>
          <a:prstGeom prst="rect">
            <a:avLst/>
          </a:prstGeom>
          <a:solidFill>
            <a:srgbClr val="FFFFFF"/>
          </a:solidFill>
          <a:ln w="7620">
            <a:solidFill>
              <a:srgbClr val="D9DCE3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" name="Text 10"/>
          <p:cNvSpPr/>
          <p:nvPr/>
        </p:nvSpPr>
        <p:spPr>
          <a:xfrm>
            <a:off x="5513070" y="5269230"/>
            <a:ext cx="3143364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WORKERS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513070" y="5680710"/>
            <a:ext cx="3143364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迷你廚房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5513070" y="6271260"/>
            <a:ext cx="3143364" cy="7562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95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在使用者最近的分店執行小程式，超快。</a:t>
            </a:r>
            <a:endParaRPr lang="en-US" sz="1950" dirty="0"/>
          </a:p>
        </p:txBody>
      </p:sp>
      <p:sp>
        <p:nvSpPr>
          <p:cNvPr id="15" name="Shape 13"/>
          <p:cNvSpPr/>
          <p:nvPr/>
        </p:nvSpPr>
        <p:spPr>
          <a:xfrm>
            <a:off x="5513070" y="7650480"/>
            <a:ext cx="305181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6" name="Text 14"/>
          <p:cNvSpPr/>
          <p:nvPr/>
        </p:nvSpPr>
        <p:spPr>
          <a:xfrm>
            <a:off x="5513070" y="7791450"/>
            <a:ext cx="3143364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E2A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全球分散式運算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9372600" y="4918710"/>
            <a:ext cx="3752850" cy="3558540"/>
          </a:xfrm>
          <a:prstGeom prst="rect">
            <a:avLst/>
          </a:prstGeom>
          <a:solidFill>
            <a:srgbClr val="FFFFFF"/>
          </a:solidFill>
          <a:ln w="7620">
            <a:solidFill>
              <a:srgbClr val="D9DCE3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8" name="Text 16"/>
          <p:cNvSpPr/>
          <p:nvPr/>
        </p:nvSpPr>
        <p:spPr>
          <a:xfrm>
            <a:off x="9723120" y="5269230"/>
            <a:ext cx="3143364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D1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723120" y="5680710"/>
            <a:ext cx="3143364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分店資料庫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9723120" y="6271260"/>
            <a:ext cx="3143364" cy="39719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95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SQL，搭 Workers 一起用。</a:t>
            </a:r>
            <a:endParaRPr lang="en-US" sz="1950" dirty="0"/>
          </a:p>
        </p:txBody>
      </p:sp>
      <p:sp>
        <p:nvSpPr>
          <p:cNvPr id="21" name="Shape 19"/>
          <p:cNvSpPr/>
          <p:nvPr/>
        </p:nvSpPr>
        <p:spPr>
          <a:xfrm>
            <a:off x="9723120" y="7650480"/>
            <a:ext cx="305181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2" name="Text 20"/>
          <p:cNvSpPr/>
          <p:nvPr/>
        </p:nvSpPr>
        <p:spPr>
          <a:xfrm>
            <a:off x="9723120" y="7791450"/>
            <a:ext cx="3143364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E2A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分店帳本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13582650" y="4918710"/>
            <a:ext cx="3752850" cy="3558540"/>
          </a:xfrm>
          <a:prstGeom prst="rect">
            <a:avLst/>
          </a:prstGeom>
          <a:solidFill>
            <a:srgbClr val="FFFFFF"/>
          </a:solidFill>
          <a:ln w="7620">
            <a:solidFill>
              <a:srgbClr val="D9DCE3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4" name="Text 22"/>
          <p:cNvSpPr/>
          <p:nvPr/>
        </p:nvSpPr>
        <p:spPr>
          <a:xfrm>
            <a:off x="13933170" y="5269230"/>
            <a:ext cx="3143364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R2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3933170" y="5680710"/>
            <a:ext cx="3143364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全球倉庫</a:t>
            </a:r>
            <a:endParaRPr lang="en-US" sz="3000" dirty="0"/>
          </a:p>
        </p:txBody>
      </p:sp>
      <p:sp>
        <p:nvSpPr>
          <p:cNvPr id="26" name="Text 24"/>
          <p:cNvSpPr/>
          <p:nvPr/>
        </p:nvSpPr>
        <p:spPr>
          <a:xfrm>
            <a:off x="13933170" y="6271260"/>
            <a:ext cx="3143364" cy="7562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95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圖片、影片放這——下載免費。</a:t>
            </a:r>
            <a:endParaRPr lang="en-US" sz="1950" dirty="0"/>
          </a:p>
        </p:txBody>
      </p:sp>
      <p:sp>
        <p:nvSpPr>
          <p:cNvPr id="27" name="Shape 25"/>
          <p:cNvSpPr/>
          <p:nvPr/>
        </p:nvSpPr>
        <p:spPr>
          <a:xfrm>
            <a:off x="13933170" y="7650480"/>
            <a:ext cx="305181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8" name="Text 26"/>
          <p:cNvSpPr/>
          <p:nvPr/>
        </p:nvSpPr>
        <p:spPr>
          <a:xfrm>
            <a:off x="13933170" y="7791450"/>
            <a:ext cx="3143364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E2A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比 AWS S3 便宜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/ 35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F5F0E6">
                    <a:alpha val="55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主軸 / 01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678275" cy="174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為什麼老闆 要自己做？</a:t>
            </a:r>
            <a:endParaRPr lang="en-US" sz="6000" dirty="0"/>
          </a:p>
        </p:txBody>
      </p:sp>
      <p:sp>
        <p:nvSpPr>
          <p:cNvPr id="4" name="Shape 2"/>
          <p:cNvSpPr/>
          <p:nvPr/>
        </p:nvSpPr>
        <p:spPr>
          <a:xfrm>
            <a:off x="952500" y="6454140"/>
            <a:ext cx="838200" cy="57150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5" name="Text 3"/>
          <p:cNvSpPr/>
          <p:nvPr/>
        </p:nvSpPr>
        <p:spPr>
          <a:xfrm>
            <a:off x="952500" y="6777990"/>
            <a:ext cx="7652385" cy="562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85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只有自己最懂自己的需求。</a:t>
            </a:r>
            <a:endParaRPr lang="en-US" sz="2850" dirty="0"/>
          </a:p>
        </p:txBody>
      </p:sp>
      <p:sp>
        <p:nvSpPr>
          <p:cNvPr id="6" name="Text 4"/>
          <p:cNvSpPr/>
          <p:nvPr/>
        </p:nvSpPr>
        <p:spPr>
          <a:xfrm>
            <a:off x="952500" y="7531418"/>
            <a:ext cx="7652385" cy="1087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85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跟外包 / 工程師溝通， 是</a:t>
            </a:r>
            <a:r>
              <a:rPr lang="en-US" sz="2850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最大</a:t>
            </a:r>
            <a:r>
              <a:rPr lang="en-US" sz="285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的成本。</a:t>
            </a:r>
            <a:endParaRPr lang="en-US" sz="2850" dirty="0"/>
          </a:p>
        </p:txBody>
      </p:sp>
      <p:sp>
        <p:nvSpPr>
          <p:cNvPr id="7" name="Text 5"/>
          <p:cNvSpPr/>
          <p:nvPr/>
        </p:nvSpPr>
        <p:spPr>
          <a:xfrm>
            <a:off x="952500" y="8809673"/>
            <a:ext cx="7652385" cy="562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85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花力氣講清楚 ≈ 自己做完的力氣。</a:t>
            </a:r>
            <a:endParaRPr lang="en-US" sz="2850" dirty="0"/>
          </a:p>
        </p:txBody>
      </p:sp>
      <p:sp>
        <p:nvSpPr>
          <p:cNvPr id="8" name="Text 6"/>
          <p:cNvSpPr/>
          <p:nvPr/>
        </p:nvSpPr>
        <p:spPr>
          <a:xfrm>
            <a:off x="9290685" y="7174230"/>
            <a:ext cx="8044815" cy="219837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>
              <a:lnSpc>
                <a:spcPct val="105000"/>
              </a:lnSpc>
              <a:buNone/>
            </a:pPr>
            <a:r>
              <a:rPr lang="en-US" sz="8100" b="1" kern="0" spc="-8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那我幹嘛 不自己做？</a:t>
            </a:r>
            <a:endParaRPr lang="en-US" sz="8100" dirty="0"/>
          </a:p>
        </p:txBody>
      </p:sp>
      <p:sp>
        <p:nvSpPr>
          <p:cNvPr id="9" name="Text 7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/ 35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平台 / 18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697950"/>
            <a:ext cx="16874490" cy="174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GCP 不只租機器， 還租「現成 AI 能力」。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952500" y="3609856"/>
            <a:ext cx="16678275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300" dirty="0">
                <a:solidFill>
                  <a:srgbClr val="F5F0E6">
                    <a:alpha val="72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付錢就能用，不用自己訓練。</a:t>
            </a:r>
            <a:endParaRPr lang="en-US" sz="3300" dirty="0"/>
          </a:p>
        </p:txBody>
      </p:sp>
      <p:sp>
        <p:nvSpPr>
          <p:cNvPr id="5" name="Shape 3"/>
          <p:cNvSpPr/>
          <p:nvPr/>
        </p:nvSpPr>
        <p:spPr>
          <a:xfrm>
            <a:off x="952500" y="4785360"/>
            <a:ext cx="3752850" cy="4549140"/>
          </a:xfrm>
          <a:prstGeom prst="rect">
            <a:avLst/>
          </a:prstGeom>
          <a:solidFill>
            <a:srgbClr val="F5F0E6">
              <a:alpha val="6000"/>
            </a:srgbClr>
          </a:solidFill>
          <a:ln w="7620">
            <a:solidFill>
              <a:srgbClr val="F5F0E6">
                <a:alpha val="18000"/>
              </a:srgbClr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" name="Text 4"/>
          <p:cNvSpPr/>
          <p:nvPr/>
        </p:nvSpPr>
        <p:spPr>
          <a:xfrm>
            <a:off x="1417320" y="5250180"/>
            <a:ext cx="2907906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MAPS API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417320" y="5737860"/>
            <a:ext cx="2907906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地圖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1417320" y="6423660"/>
            <a:ext cx="2907906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dirty="0">
                <a:solidFill>
                  <a:srgbClr val="F5F0E6">
                    <a:alpha val="7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找地址、算距離、路線。</a:t>
            </a:r>
            <a:endParaRPr lang="en-US" sz="2100" dirty="0"/>
          </a:p>
        </p:txBody>
      </p:sp>
      <p:sp>
        <p:nvSpPr>
          <p:cNvPr id="9" name="Shape 7"/>
          <p:cNvSpPr/>
          <p:nvPr/>
        </p:nvSpPr>
        <p:spPr>
          <a:xfrm>
            <a:off x="1417320" y="8336280"/>
            <a:ext cx="2823210" cy="9525"/>
          </a:xfrm>
          <a:prstGeom prst="rect">
            <a:avLst/>
          </a:prstGeom>
          <a:solidFill>
            <a:srgbClr val="F5F0E6">
              <a:alpha val="18000"/>
            </a:srgbClr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0" name="Text 8"/>
          <p:cNvSpPr/>
          <p:nvPr/>
        </p:nvSpPr>
        <p:spPr>
          <a:xfrm>
            <a:off x="1417320" y="8534400"/>
            <a:ext cx="2907906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108" dirty="0">
                <a:solidFill>
                  <a:srgbClr val="F5F0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自帶 Google 地圖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5162550" y="4785360"/>
            <a:ext cx="3752850" cy="4549140"/>
          </a:xfrm>
          <a:prstGeom prst="rect">
            <a:avLst/>
          </a:prstGeom>
          <a:solidFill>
            <a:srgbClr val="F5F0E6">
              <a:alpha val="6000"/>
            </a:srgbClr>
          </a:solidFill>
          <a:ln w="7620">
            <a:solidFill>
              <a:srgbClr val="F5F0E6">
                <a:alpha val="18000"/>
              </a:srgbClr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" name="Text 10"/>
          <p:cNvSpPr/>
          <p:nvPr/>
        </p:nvSpPr>
        <p:spPr>
          <a:xfrm>
            <a:off x="5627370" y="5250180"/>
            <a:ext cx="2907906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VISION API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627370" y="5737860"/>
            <a:ext cx="2907906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影像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5627370" y="6423660"/>
            <a:ext cx="2907906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dirty="0">
                <a:solidFill>
                  <a:srgbClr val="F5F0E6">
                    <a:alpha val="7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傳照片，AI 告訴你裡面有什麼。</a:t>
            </a:r>
            <a:endParaRPr lang="en-US" sz="2100" dirty="0"/>
          </a:p>
        </p:txBody>
      </p:sp>
      <p:sp>
        <p:nvSpPr>
          <p:cNvPr id="15" name="Shape 13"/>
          <p:cNvSpPr/>
          <p:nvPr/>
        </p:nvSpPr>
        <p:spPr>
          <a:xfrm>
            <a:off x="5627370" y="8336280"/>
            <a:ext cx="2823210" cy="9525"/>
          </a:xfrm>
          <a:prstGeom prst="rect">
            <a:avLst/>
          </a:prstGeom>
          <a:solidFill>
            <a:srgbClr val="F5F0E6">
              <a:alpha val="18000"/>
            </a:srgbClr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6" name="Text 14"/>
          <p:cNvSpPr/>
          <p:nvPr/>
        </p:nvSpPr>
        <p:spPr>
          <a:xfrm>
            <a:off x="5627370" y="8534400"/>
            <a:ext cx="2907906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108" dirty="0">
                <a:solidFill>
                  <a:srgbClr val="F5F0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人臉、文字、商品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9372600" y="4785360"/>
            <a:ext cx="3752850" cy="4549140"/>
          </a:xfrm>
          <a:prstGeom prst="rect">
            <a:avLst/>
          </a:prstGeom>
          <a:solidFill>
            <a:srgbClr val="F5F0E6">
              <a:alpha val="6000"/>
            </a:srgbClr>
          </a:solidFill>
          <a:ln w="7620">
            <a:solidFill>
              <a:srgbClr val="F5F0E6">
                <a:alpha val="18000"/>
              </a:srgbClr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8" name="Text 16"/>
          <p:cNvSpPr/>
          <p:nvPr/>
        </p:nvSpPr>
        <p:spPr>
          <a:xfrm>
            <a:off x="9837420" y="5250180"/>
            <a:ext cx="2907906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SPEECH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837420" y="5737860"/>
            <a:ext cx="2907906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語音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9837420" y="6423660"/>
            <a:ext cx="2907906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dirty="0">
                <a:solidFill>
                  <a:srgbClr val="F5F0E6">
                    <a:alpha val="7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聲音轉文字、文字轉聲音。</a:t>
            </a:r>
            <a:endParaRPr lang="en-US" sz="2100" dirty="0"/>
          </a:p>
        </p:txBody>
      </p:sp>
      <p:sp>
        <p:nvSpPr>
          <p:cNvPr id="21" name="Shape 19"/>
          <p:cNvSpPr/>
          <p:nvPr/>
        </p:nvSpPr>
        <p:spPr>
          <a:xfrm>
            <a:off x="9837420" y="8412480"/>
            <a:ext cx="2823210" cy="9525"/>
          </a:xfrm>
          <a:prstGeom prst="rect">
            <a:avLst/>
          </a:prstGeom>
          <a:solidFill>
            <a:srgbClr val="F5F0E6">
              <a:alpha val="18000"/>
            </a:srgbClr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2" name="Text 20"/>
          <p:cNvSpPr/>
          <p:nvPr/>
        </p:nvSpPr>
        <p:spPr>
          <a:xfrm>
            <a:off x="9837420" y="8610600"/>
            <a:ext cx="2907906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108" dirty="0">
                <a:solidFill>
                  <a:srgbClr val="F5F0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 Translate API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13582650" y="4785360"/>
            <a:ext cx="3752850" cy="4549140"/>
          </a:xfrm>
          <a:prstGeom prst="rect">
            <a:avLst/>
          </a:prstGeom>
          <a:solidFill>
            <a:srgbClr val="F5F0E6">
              <a:alpha val="6000"/>
            </a:srgbClr>
          </a:solidFill>
          <a:ln w="7620">
            <a:solidFill>
              <a:srgbClr val="F5F0E6">
                <a:alpha val="18000"/>
              </a:srgbClr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4" name="Text 22"/>
          <p:cNvSpPr/>
          <p:nvPr/>
        </p:nvSpPr>
        <p:spPr>
          <a:xfrm>
            <a:off x="14047470" y="5250180"/>
            <a:ext cx="2907906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 AI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4047470" y="5737860"/>
            <a:ext cx="2907906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文件</a:t>
            </a:r>
            <a:endParaRPr lang="en-US" sz="3600" dirty="0"/>
          </a:p>
        </p:txBody>
      </p:sp>
      <p:sp>
        <p:nvSpPr>
          <p:cNvPr id="26" name="Text 24"/>
          <p:cNvSpPr/>
          <p:nvPr/>
        </p:nvSpPr>
        <p:spPr>
          <a:xfrm>
            <a:off x="14047470" y="6423660"/>
            <a:ext cx="2907906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dirty="0">
                <a:solidFill>
                  <a:srgbClr val="F5F0E6">
                    <a:alpha val="7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合約、發票自動讀取結構。</a:t>
            </a:r>
            <a:endParaRPr lang="en-US" sz="2100" dirty="0"/>
          </a:p>
        </p:txBody>
      </p:sp>
      <p:sp>
        <p:nvSpPr>
          <p:cNvPr id="27" name="Shape 25"/>
          <p:cNvSpPr/>
          <p:nvPr/>
        </p:nvSpPr>
        <p:spPr>
          <a:xfrm>
            <a:off x="14047470" y="8336280"/>
            <a:ext cx="2823210" cy="9525"/>
          </a:xfrm>
          <a:prstGeom prst="rect">
            <a:avLst/>
          </a:prstGeom>
          <a:solidFill>
            <a:srgbClr val="F5F0E6">
              <a:alpha val="18000"/>
            </a:srgbClr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8" name="Text 26"/>
          <p:cNvSpPr/>
          <p:nvPr/>
        </p:nvSpPr>
        <p:spPr>
          <a:xfrm>
            <a:off x="14047470" y="8534400"/>
            <a:ext cx="2907906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108" dirty="0">
                <a:solidFill>
                  <a:srgbClr val="F5F0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傳產殺手鐧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/ 35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平台 / 19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874490" cy="174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VM vs Cloud Run： 兩種租機器方式。</a:t>
            </a:r>
            <a:endParaRPr lang="en-US" sz="6000" dirty="0"/>
          </a:p>
        </p:txBody>
      </p:sp>
      <p:sp>
        <p:nvSpPr>
          <p:cNvPr id="4" name="Shape 2"/>
          <p:cNvSpPr/>
          <p:nvPr/>
        </p:nvSpPr>
        <p:spPr>
          <a:xfrm>
            <a:off x="952500" y="4061460"/>
            <a:ext cx="7810500" cy="4513302"/>
          </a:xfrm>
          <a:prstGeom prst="roundRect">
            <a:avLst>
              <a:gd name="adj" fmla="val 844"/>
            </a:avLst>
          </a:prstGeom>
          <a:solidFill>
            <a:srgbClr val="0E2A47">
              <a:alpha val="4000"/>
            </a:srgbClr>
          </a:solidFill>
          <a:ln w="7620">
            <a:solidFill>
              <a:srgbClr val="D9DCE3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" name="Text 3"/>
          <p:cNvSpPr/>
          <p:nvPr/>
        </p:nvSpPr>
        <p:spPr>
          <a:xfrm>
            <a:off x="1493520" y="4602480"/>
            <a:ext cx="6930314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62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VM / VIRTUAL MACHINE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1493520" y="5307330"/>
            <a:ext cx="6930314" cy="5775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60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租「整間實體店」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1493520" y="6151602"/>
            <a:ext cx="6930314" cy="11010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24 小時開著。 不管有沒有客人，都付錢。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1493520" y="7519392"/>
            <a:ext cx="672846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9" name="Text 7"/>
          <p:cNvSpPr/>
          <p:nvPr/>
        </p:nvSpPr>
        <p:spPr>
          <a:xfrm>
            <a:off x="1493520" y="7698462"/>
            <a:ext cx="6930314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E2A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適合：流量穩定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9525000" y="4061460"/>
            <a:ext cx="7810500" cy="4513302"/>
          </a:xfrm>
          <a:prstGeom prst="roundRect">
            <a:avLst>
              <a:gd name="adj" fmla="val 844"/>
            </a:avLst>
          </a:prstGeom>
          <a:solidFill>
            <a:srgbClr val="E5563A"/>
          </a:solidFill>
          <a:ln w="7620">
            <a:solidFill>
              <a:srgbClr val="E5563A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" name="Text 9"/>
          <p:cNvSpPr/>
          <p:nvPr/>
        </p:nvSpPr>
        <p:spPr>
          <a:xfrm>
            <a:off x="10066020" y="4602480"/>
            <a:ext cx="6930314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62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CLOUD RUN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10066020" y="5307330"/>
            <a:ext cx="6930314" cy="5775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租「彈性櫃位」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10066020" y="6151602"/>
            <a:ext cx="6930314" cy="11010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dirty="0">
                <a:solidFill>
                  <a:srgbClr val="FFFFFF">
                    <a:alpha val="92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有客人才開門收錢。 沒客人，關門。</a:t>
            </a:r>
            <a:endParaRPr lang="en-US" sz="2700" dirty="0"/>
          </a:p>
        </p:txBody>
      </p:sp>
      <p:sp>
        <p:nvSpPr>
          <p:cNvPr id="14" name="Shape 12"/>
          <p:cNvSpPr/>
          <p:nvPr/>
        </p:nvSpPr>
        <p:spPr>
          <a:xfrm>
            <a:off x="10066020" y="7519392"/>
            <a:ext cx="6728460" cy="9525"/>
          </a:xfrm>
          <a:prstGeom prst="rect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5" name="Text 13"/>
          <p:cNvSpPr/>
          <p:nvPr/>
        </p:nvSpPr>
        <p:spPr>
          <a:xfrm>
            <a:off x="10066020" y="7698462"/>
            <a:ext cx="6930314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適合：剛起步、流量不穩 → 省錢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 / 35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平台 / 20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874490" cy="174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Cloudflare vs GCP： 怎麼選？</a:t>
            </a:r>
            <a:endParaRPr lang="en-US" sz="6000" dirty="0"/>
          </a:p>
        </p:txBody>
      </p:sp>
      <p:sp>
        <p:nvSpPr>
          <p:cNvPr id="4" name="Shape 2"/>
          <p:cNvSpPr/>
          <p:nvPr/>
        </p:nvSpPr>
        <p:spPr>
          <a:xfrm>
            <a:off x="952500" y="4770120"/>
            <a:ext cx="3124200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5" name="Shape 3"/>
          <p:cNvSpPr/>
          <p:nvPr/>
        </p:nvSpPr>
        <p:spPr>
          <a:xfrm>
            <a:off x="4076700" y="4770120"/>
            <a:ext cx="6453545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6" name="Text 4"/>
          <p:cNvSpPr/>
          <p:nvPr/>
        </p:nvSpPr>
        <p:spPr>
          <a:xfrm>
            <a:off x="4305300" y="4290060"/>
            <a:ext cx="6189951" cy="2895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b="1" kern="0" spc="324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CLOUDFLARE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10530244" y="4770120"/>
            <a:ext cx="6805256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8" name="Text 6"/>
          <p:cNvSpPr/>
          <p:nvPr/>
        </p:nvSpPr>
        <p:spPr>
          <a:xfrm>
            <a:off x="10758844" y="4290060"/>
            <a:ext cx="6552213" cy="2895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b="1" kern="0" spc="324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GCP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952500" y="5665470"/>
            <a:ext cx="312420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0" name="Text 8"/>
          <p:cNvSpPr/>
          <p:nvPr/>
        </p:nvSpPr>
        <p:spPr>
          <a:xfrm>
            <a:off x="1181100" y="5013960"/>
            <a:ext cx="2760726" cy="4610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強項</a:t>
            </a:r>
            <a:endParaRPr lang="en-US" sz="2250" dirty="0"/>
          </a:p>
        </p:txBody>
      </p:sp>
      <p:sp>
        <p:nvSpPr>
          <p:cNvPr id="11" name="Shape 9"/>
          <p:cNvSpPr/>
          <p:nvPr/>
        </p:nvSpPr>
        <p:spPr>
          <a:xfrm>
            <a:off x="4076700" y="5665470"/>
            <a:ext cx="6453545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2" name="Text 10"/>
          <p:cNvSpPr/>
          <p:nvPr/>
        </p:nvSpPr>
        <p:spPr>
          <a:xfrm>
            <a:off x="4305300" y="5013960"/>
            <a:ext cx="6189951" cy="4610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前台快、全球分店</a:t>
            </a:r>
            <a:endParaRPr lang="en-US" sz="2250" dirty="0"/>
          </a:p>
        </p:txBody>
      </p:sp>
      <p:sp>
        <p:nvSpPr>
          <p:cNvPr id="13" name="Shape 11"/>
          <p:cNvSpPr/>
          <p:nvPr/>
        </p:nvSpPr>
        <p:spPr>
          <a:xfrm>
            <a:off x="10530244" y="5665470"/>
            <a:ext cx="6805256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4" name="Text 12"/>
          <p:cNvSpPr/>
          <p:nvPr/>
        </p:nvSpPr>
        <p:spPr>
          <a:xfrm>
            <a:off x="10758844" y="5013960"/>
            <a:ext cx="6552213" cy="4610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後台深、現成 AI</a:t>
            </a:r>
            <a:endParaRPr lang="en-US" sz="2250" dirty="0"/>
          </a:p>
        </p:txBody>
      </p:sp>
      <p:sp>
        <p:nvSpPr>
          <p:cNvPr id="15" name="Shape 13"/>
          <p:cNvSpPr/>
          <p:nvPr/>
        </p:nvSpPr>
        <p:spPr>
          <a:xfrm>
            <a:off x="952500" y="6549390"/>
            <a:ext cx="312420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6" name="Text 14"/>
          <p:cNvSpPr/>
          <p:nvPr/>
        </p:nvSpPr>
        <p:spPr>
          <a:xfrm>
            <a:off x="1181100" y="5901690"/>
            <a:ext cx="2760726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成本</a:t>
            </a:r>
            <a:endParaRPr lang="en-US" sz="2250" dirty="0"/>
          </a:p>
        </p:txBody>
      </p:sp>
      <p:sp>
        <p:nvSpPr>
          <p:cNvPr id="17" name="Shape 15"/>
          <p:cNvSpPr/>
          <p:nvPr/>
        </p:nvSpPr>
        <p:spPr>
          <a:xfrm>
            <a:off x="4076700" y="6549390"/>
            <a:ext cx="6453545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8" name="Text 16"/>
          <p:cNvSpPr/>
          <p:nvPr/>
        </p:nvSpPr>
        <p:spPr>
          <a:xfrm>
            <a:off x="4305300" y="5901690"/>
            <a:ext cx="6189951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便宜，多數免費起跳</a:t>
            </a:r>
            <a:endParaRPr lang="en-US" sz="2250" dirty="0"/>
          </a:p>
        </p:txBody>
      </p:sp>
      <p:sp>
        <p:nvSpPr>
          <p:cNvPr id="19" name="Shape 17"/>
          <p:cNvSpPr/>
          <p:nvPr/>
        </p:nvSpPr>
        <p:spPr>
          <a:xfrm>
            <a:off x="10530244" y="6549390"/>
            <a:ext cx="6805256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0" name="Text 18"/>
          <p:cNvSpPr/>
          <p:nvPr/>
        </p:nvSpPr>
        <p:spPr>
          <a:xfrm>
            <a:off x="10758844" y="5901690"/>
            <a:ext cx="6552213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較貴，帳單要盯</a:t>
            </a:r>
            <a:endParaRPr lang="en-US" sz="2250" dirty="0"/>
          </a:p>
        </p:txBody>
      </p:sp>
      <p:sp>
        <p:nvSpPr>
          <p:cNvPr id="21" name="Shape 19"/>
          <p:cNvSpPr/>
          <p:nvPr/>
        </p:nvSpPr>
        <p:spPr>
          <a:xfrm>
            <a:off x="952500" y="7433310"/>
            <a:ext cx="312420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2" name="Text 20"/>
          <p:cNvSpPr/>
          <p:nvPr/>
        </p:nvSpPr>
        <p:spPr>
          <a:xfrm>
            <a:off x="1181100" y="6785610"/>
            <a:ext cx="2760726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適合</a:t>
            </a:r>
            <a:endParaRPr lang="en-US" sz="2250" dirty="0"/>
          </a:p>
        </p:txBody>
      </p:sp>
      <p:sp>
        <p:nvSpPr>
          <p:cNvPr id="23" name="Shape 21"/>
          <p:cNvSpPr/>
          <p:nvPr/>
        </p:nvSpPr>
        <p:spPr>
          <a:xfrm>
            <a:off x="4076700" y="7433310"/>
            <a:ext cx="6453545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4" name="Text 22"/>
          <p:cNvSpPr/>
          <p:nvPr/>
        </p:nvSpPr>
        <p:spPr>
          <a:xfrm>
            <a:off x="4305300" y="6785610"/>
            <a:ext cx="6189951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輕量網站、API、小工具</a:t>
            </a:r>
            <a:endParaRPr lang="en-US" sz="2250" dirty="0"/>
          </a:p>
        </p:txBody>
      </p:sp>
      <p:sp>
        <p:nvSpPr>
          <p:cNvPr id="25" name="Shape 23"/>
          <p:cNvSpPr/>
          <p:nvPr/>
        </p:nvSpPr>
        <p:spPr>
          <a:xfrm>
            <a:off x="10530244" y="7433310"/>
            <a:ext cx="6805256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6" name="Text 24"/>
          <p:cNvSpPr/>
          <p:nvPr/>
        </p:nvSpPr>
        <p:spPr>
          <a:xfrm>
            <a:off x="10758844" y="6785610"/>
            <a:ext cx="6552213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規模大、AI 應用、重後台</a:t>
            </a:r>
            <a:endParaRPr lang="en-US" sz="2250" dirty="0"/>
          </a:p>
        </p:txBody>
      </p:sp>
      <p:sp>
        <p:nvSpPr>
          <p:cNvPr id="27" name="Shape 25"/>
          <p:cNvSpPr/>
          <p:nvPr/>
        </p:nvSpPr>
        <p:spPr>
          <a:xfrm>
            <a:off x="952500" y="8317230"/>
            <a:ext cx="312420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8" name="Text 26"/>
          <p:cNvSpPr/>
          <p:nvPr/>
        </p:nvSpPr>
        <p:spPr>
          <a:xfrm>
            <a:off x="1181100" y="7669530"/>
            <a:ext cx="2760726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一句話</a:t>
            </a:r>
            <a:endParaRPr lang="en-US" sz="2250" dirty="0"/>
          </a:p>
        </p:txBody>
      </p:sp>
      <p:sp>
        <p:nvSpPr>
          <p:cNvPr id="29" name="Shape 27"/>
          <p:cNvSpPr/>
          <p:nvPr/>
        </p:nvSpPr>
        <p:spPr>
          <a:xfrm>
            <a:off x="4076700" y="8317230"/>
            <a:ext cx="6453545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0" name="Text 28"/>
          <p:cNvSpPr/>
          <p:nvPr/>
        </p:nvSpPr>
        <p:spPr>
          <a:xfrm>
            <a:off x="4305300" y="7669530"/>
            <a:ext cx="6189951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把餐廳前場做到最快</a:t>
            </a:r>
            <a:endParaRPr lang="en-US" sz="2250" dirty="0"/>
          </a:p>
        </p:txBody>
      </p:sp>
      <p:sp>
        <p:nvSpPr>
          <p:cNvPr id="31" name="Shape 29"/>
          <p:cNvSpPr/>
          <p:nvPr/>
        </p:nvSpPr>
        <p:spPr>
          <a:xfrm>
            <a:off x="10530244" y="8317230"/>
            <a:ext cx="6805256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2" name="Text 30"/>
          <p:cNvSpPr/>
          <p:nvPr/>
        </p:nvSpPr>
        <p:spPr>
          <a:xfrm>
            <a:off x="10758844" y="7669530"/>
            <a:ext cx="6552213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整套基礎建設包套</a:t>
            </a:r>
            <a:endParaRPr lang="en-US" sz="2250" dirty="0"/>
          </a:p>
        </p:txBody>
      </p:sp>
      <p:sp>
        <p:nvSpPr>
          <p:cNvPr id="33" name="Text 31"/>
          <p:cNvSpPr/>
          <p:nvPr/>
        </p:nvSpPr>
        <p:spPr>
          <a:xfrm>
            <a:off x="952500" y="8633460"/>
            <a:ext cx="16874490" cy="5695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很多人答案：兩個搭著用。</a:t>
            </a:r>
            <a:endParaRPr lang="en-US" sz="2700" dirty="0"/>
          </a:p>
        </p:txBody>
      </p:sp>
      <p:sp>
        <p:nvSpPr>
          <p:cNvPr id="34" name="Text 32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 / 35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分清楚 / 21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678275" cy="174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這次的需求， 要動哪一層？</a:t>
            </a:r>
            <a:endParaRPr lang="en-US" sz="6000" dirty="0"/>
          </a:p>
        </p:txBody>
      </p:sp>
      <p:sp>
        <p:nvSpPr>
          <p:cNvPr id="4" name="Shape 2"/>
          <p:cNvSpPr/>
          <p:nvPr/>
        </p:nvSpPr>
        <p:spPr>
          <a:xfrm>
            <a:off x="952500" y="4922520"/>
            <a:ext cx="6312456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5" name="Text 3"/>
          <p:cNvSpPr/>
          <p:nvPr/>
        </p:nvSpPr>
        <p:spPr>
          <a:xfrm>
            <a:off x="1181100" y="4366260"/>
            <a:ext cx="6044630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kern="0" spc="324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需求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7264956" y="4922520"/>
            <a:ext cx="5688449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7" name="Text 5"/>
          <p:cNvSpPr/>
          <p:nvPr/>
        </p:nvSpPr>
        <p:spPr>
          <a:xfrm>
            <a:off x="7493556" y="4366260"/>
            <a:ext cx="5401903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kern="0" spc="324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動到哪一層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2953405" y="4922520"/>
            <a:ext cx="4191595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9" name="Text 7"/>
          <p:cNvSpPr/>
          <p:nvPr/>
        </p:nvSpPr>
        <p:spPr>
          <a:xfrm>
            <a:off x="13182005" y="4366260"/>
            <a:ext cx="3860143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kern="0" spc="324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難度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952500" y="5817870"/>
            <a:ext cx="6312456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1" name="Text 9"/>
          <p:cNvSpPr/>
          <p:nvPr/>
        </p:nvSpPr>
        <p:spPr>
          <a:xfrm>
            <a:off x="1181100" y="5166360"/>
            <a:ext cx="6044630" cy="4610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改一句文案</a:t>
            </a:r>
            <a:endParaRPr lang="en-US" sz="2250" dirty="0"/>
          </a:p>
        </p:txBody>
      </p:sp>
      <p:sp>
        <p:nvSpPr>
          <p:cNvPr id="12" name="Shape 10"/>
          <p:cNvSpPr/>
          <p:nvPr/>
        </p:nvSpPr>
        <p:spPr>
          <a:xfrm>
            <a:off x="7264956" y="5817870"/>
            <a:ext cx="5688449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3" name="Text 11"/>
          <p:cNvSpPr/>
          <p:nvPr/>
        </p:nvSpPr>
        <p:spPr>
          <a:xfrm>
            <a:off x="7493556" y="5166360"/>
            <a:ext cx="5401903" cy="4610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網站表層</a:t>
            </a:r>
            <a:endParaRPr lang="en-US" sz="2250" dirty="0"/>
          </a:p>
        </p:txBody>
      </p:sp>
      <p:sp>
        <p:nvSpPr>
          <p:cNvPr id="14" name="Shape 12"/>
          <p:cNvSpPr/>
          <p:nvPr/>
        </p:nvSpPr>
        <p:spPr>
          <a:xfrm>
            <a:off x="12953405" y="5817870"/>
            <a:ext cx="4191595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5" name="Text 13"/>
          <p:cNvSpPr/>
          <p:nvPr/>
        </p:nvSpPr>
        <p:spPr>
          <a:xfrm>
            <a:off x="13182005" y="5166360"/>
            <a:ext cx="3860143" cy="4610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10 分鐘</a:t>
            </a:r>
            <a:endParaRPr lang="en-US" sz="2250" dirty="0"/>
          </a:p>
        </p:txBody>
      </p:sp>
      <p:sp>
        <p:nvSpPr>
          <p:cNvPr id="16" name="Shape 14"/>
          <p:cNvSpPr/>
          <p:nvPr/>
        </p:nvSpPr>
        <p:spPr>
          <a:xfrm>
            <a:off x="952500" y="6701790"/>
            <a:ext cx="6312456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7" name="Text 15"/>
          <p:cNvSpPr/>
          <p:nvPr/>
        </p:nvSpPr>
        <p:spPr>
          <a:xfrm>
            <a:off x="1181100" y="6054090"/>
            <a:ext cx="604463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換金流</a:t>
            </a:r>
            <a:endParaRPr lang="en-US" sz="2250" dirty="0"/>
          </a:p>
        </p:txBody>
      </p:sp>
      <p:sp>
        <p:nvSpPr>
          <p:cNvPr id="18" name="Shape 16"/>
          <p:cNvSpPr/>
          <p:nvPr/>
        </p:nvSpPr>
        <p:spPr>
          <a:xfrm>
            <a:off x="7264956" y="6701790"/>
            <a:ext cx="5688449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9" name="Text 17"/>
          <p:cNvSpPr/>
          <p:nvPr/>
        </p:nvSpPr>
        <p:spPr>
          <a:xfrm>
            <a:off x="7493556" y="6054090"/>
            <a:ext cx="5401903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程式內部邏輯</a:t>
            </a:r>
            <a:endParaRPr lang="en-US" sz="2250" dirty="0"/>
          </a:p>
        </p:txBody>
      </p:sp>
      <p:sp>
        <p:nvSpPr>
          <p:cNvPr id="20" name="Shape 18"/>
          <p:cNvSpPr/>
          <p:nvPr/>
        </p:nvSpPr>
        <p:spPr>
          <a:xfrm>
            <a:off x="12953405" y="6701790"/>
            <a:ext cx="4191595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1" name="Text 19"/>
          <p:cNvSpPr/>
          <p:nvPr/>
        </p:nvSpPr>
        <p:spPr>
          <a:xfrm>
            <a:off x="13182005" y="6054090"/>
            <a:ext cx="3860143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幾天</a:t>
            </a:r>
            <a:endParaRPr lang="en-US" sz="2250" dirty="0"/>
          </a:p>
        </p:txBody>
      </p:sp>
      <p:sp>
        <p:nvSpPr>
          <p:cNvPr id="22" name="Shape 20"/>
          <p:cNvSpPr/>
          <p:nvPr/>
        </p:nvSpPr>
        <p:spPr>
          <a:xfrm>
            <a:off x="952500" y="7585710"/>
            <a:ext cx="6312456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3" name="Text 21"/>
          <p:cNvSpPr/>
          <p:nvPr/>
        </p:nvSpPr>
        <p:spPr>
          <a:xfrm>
            <a:off x="1181100" y="6938010"/>
            <a:ext cx="604463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搬地點 / 換主機</a:t>
            </a:r>
            <a:endParaRPr lang="en-US" sz="2250" dirty="0"/>
          </a:p>
        </p:txBody>
      </p:sp>
      <p:sp>
        <p:nvSpPr>
          <p:cNvPr id="24" name="Shape 22"/>
          <p:cNvSpPr/>
          <p:nvPr/>
        </p:nvSpPr>
        <p:spPr>
          <a:xfrm>
            <a:off x="7264956" y="7585710"/>
            <a:ext cx="5688449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5" name="Text 23"/>
          <p:cNvSpPr/>
          <p:nvPr/>
        </p:nvSpPr>
        <p:spPr>
          <a:xfrm>
            <a:off x="7493556" y="6938010"/>
            <a:ext cx="5401903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平台</a:t>
            </a:r>
            <a:endParaRPr lang="en-US" sz="2250" dirty="0"/>
          </a:p>
        </p:txBody>
      </p:sp>
      <p:sp>
        <p:nvSpPr>
          <p:cNvPr id="26" name="Shape 24"/>
          <p:cNvSpPr/>
          <p:nvPr/>
        </p:nvSpPr>
        <p:spPr>
          <a:xfrm>
            <a:off x="12953405" y="7585710"/>
            <a:ext cx="4191595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7" name="Text 25"/>
          <p:cNvSpPr/>
          <p:nvPr/>
        </p:nvSpPr>
        <p:spPr>
          <a:xfrm>
            <a:off x="13182005" y="6938010"/>
            <a:ext cx="3860143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幾週起跳</a:t>
            </a:r>
            <a:endParaRPr lang="en-US" sz="2250" dirty="0"/>
          </a:p>
        </p:txBody>
      </p:sp>
      <p:sp>
        <p:nvSpPr>
          <p:cNvPr id="28" name="Text 26"/>
          <p:cNvSpPr/>
          <p:nvPr/>
        </p:nvSpPr>
        <p:spPr>
          <a:xfrm>
            <a:off x="952500" y="7978140"/>
            <a:ext cx="16874490" cy="5695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層次選錯，多花十倍時間跟錢。</a:t>
            </a:r>
            <a:endParaRPr lang="en-US" sz="2700" dirty="0"/>
          </a:p>
        </p:txBody>
      </p:sp>
      <p:sp>
        <p:nvSpPr>
          <p:cNvPr id="29" name="Text 27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 / 35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沒人講清楚 / 22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874490" cy="174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本地 vs 雲端： 老闆才能拍板。</a:t>
            </a:r>
            <a:endParaRPr lang="en-US" sz="6000" dirty="0"/>
          </a:p>
        </p:txBody>
      </p:sp>
      <p:sp>
        <p:nvSpPr>
          <p:cNvPr id="4" name="Shape 2"/>
          <p:cNvSpPr/>
          <p:nvPr/>
        </p:nvSpPr>
        <p:spPr>
          <a:xfrm>
            <a:off x="952500" y="4846320"/>
            <a:ext cx="3124200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5" name="Shape 3"/>
          <p:cNvSpPr/>
          <p:nvPr/>
        </p:nvSpPr>
        <p:spPr>
          <a:xfrm>
            <a:off x="4076700" y="4846320"/>
            <a:ext cx="6087904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6" name="Text 4"/>
          <p:cNvSpPr/>
          <p:nvPr/>
        </p:nvSpPr>
        <p:spPr>
          <a:xfrm>
            <a:off x="4305300" y="4290060"/>
            <a:ext cx="5813341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kern="0" spc="324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本地（自己機房）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10164604" y="4846320"/>
            <a:ext cx="6980397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8" name="Text 6"/>
          <p:cNvSpPr/>
          <p:nvPr/>
        </p:nvSpPr>
        <p:spPr>
          <a:xfrm>
            <a:off x="10393204" y="4290060"/>
            <a:ext cx="6732608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kern="0" spc="324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雲端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952500" y="5741670"/>
            <a:ext cx="312420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0" name="Text 8"/>
          <p:cNvSpPr/>
          <p:nvPr/>
        </p:nvSpPr>
        <p:spPr>
          <a:xfrm>
            <a:off x="1181100" y="5090160"/>
            <a:ext cx="2760726" cy="4610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硬體成本</a:t>
            </a:r>
            <a:endParaRPr lang="en-US" sz="2250" dirty="0"/>
          </a:p>
        </p:txBody>
      </p:sp>
      <p:sp>
        <p:nvSpPr>
          <p:cNvPr id="11" name="Shape 9"/>
          <p:cNvSpPr/>
          <p:nvPr/>
        </p:nvSpPr>
        <p:spPr>
          <a:xfrm>
            <a:off x="4076700" y="5741670"/>
            <a:ext cx="6087904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2" name="Text 10"/>
          <p:cNvSpPr/>
          <p:nvPr/>
        </p:nvSpPr>
        <p:spPr>
          <a:xfrm>
            <a:off x="4305300" y="5090160"/>
            <a:ext cx="5813341" cy="4610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一次重投資</a:t>
            </a:r>
            <a:endParaRPr lang="en-US" sz="2250" dirty="0"/>
          </a:p>
        </p:txBody>
      </p:sp>
      <p:sp>
        <p:nvSpPr>
          <p:cNvPr id="13" name="Shape 11"/>
          <p:cNvSpPr/>
          <p:nvPr/>
        </p:nvSpPr>
        <p:spPr>
          <a:xfrm>
            <a:off x="10164604" y="5741670"/>
            <a:ext cx="6980397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4" name="Text 12"/>
          <p:cNvSpPr/>
          <p:nvPr/>
        </p:nvSpPr>
        <p:spPr>
          <a:xfrm>
            <a:off x="10393204" y="5090160"/>
            <a:ext cx="6732608" cy="4610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月租，看用量</a:t>
            </a:r>
            <a:endParaRPr lang="en-US" sz="2250" dirty="0"/>
          </a:p>
        </p:txBody>
      </p:sp>
      <p:sp>
        <p:nvSpPr>
          <p:cNvPr id="15" name="Shape 13"/>
          <p:cNvSpPr/>
          <p:nvPr/>
        </p:nvSpPr>
        <p:spPr>
          <a:xfrm>
            <a:off x="952500" y="6625590"/>
            <a:ext cx="312420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6" name="Text 14"/>
          <p:cNvSpPr/>
          <p:nvPr/>
        </p:nvSpPr>
        <p:spPr>
          <a:xfrm>
            <a:off x="1181100" y="5977890"/>
            <a:ext cx="2760726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隱形成本</a:t>
            </a:r>
            <a:endParaRPr lang="en-US" sz="2250" dirty="0"/>
          </a:p>
        </p:txBody>
      </p:sp>
      <p:sp>
        <p:nvSpPr>
          <p:cNvPr id="17" name="Shape 15"/>
          <p:cNvSpPr/>
          <p:nvPr/>
        </p:nvSpPr>
        <p:spPr>
          <a:xfrm>
            <a:off x="4076700" y="6625590"/>
            <a:ext cx="6087904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8" name="Text 16"/>
          <p:cNvSpPr/>
          <p:nvPr/>
        </p:nvSpPr>
        <p:spPr>
          <a:xfrm>
            <a:off x="4305300" y="5977890"/>
            <a:ext cx="5813341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電、空調、人</a:t>
            </a:r>
            <a:endParaRPr lang="en-US" sz="2250" dirty="0"/>
          </a:p>
        </p:txBody>
      </p:sp>
      <p:sp>
        <p:nvSpPr>
          <p:cNvPr id="19" name="Shape 17"/>
          <p:cNvSpPr/>
          <p:nvPr/>
        </p:nvSpPr>
        <p:spPr>
          <a:xfrm>
            <a:off x="10164604" y="6625590"/>
            <a:ext cx="6980397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0" name="Text 18"/>
          <p:cNvSpPr/>
          <p:nvPr/>
        </p:nvSpPr>
        <p:spPr>
          <a:xfrm>
            <a:off x="10393204" y="5977890"/>
            <a:ext cx="6732608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帳單會嚇人</a:t>
            </a:r>
            <a:endParaRPr lang="en-US" sz="2250" dirty="0"/>
          </a:p>
        </p:txBody>
      </p:sp>
      <p:sp>
        <p:nvSpPr>
          <p:cNvPr id="21" name="Shape 19"/>
          <p:cNvSpPr/>
          <p:nvPr/>
        </p:nvSpPr>
        <p:spPr>
          <a:xfrm>
            <a:off x="952500" y="7509510"/>
            <a:ext cx="312420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2" name="Text 20"/>
          <p:cNvSpPr/>
          <p:nvPr/>
        </p:nvSpPr>
        <p:spPr>
          <a:xfrm>
            <a:off x="1181100" y="6861810"/>
            <a:ext cx="2760726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災難風險</a:t>
            </a:r>
            <a:endParaRPr lang="en-US" sz="2250" dirty="0"/>
          </a:p>
        </p:txBody>
      </p:sp>
      <p:sp>
        <p:nvSpPr>
          <p:cNvPr id="23" name="Shape 21"/>
          <p:cNvSpPr/>
          <p:nvPr/>
        </p:nvSpPr>
        <p:spPr>
          <a:xfrm>
            <a:off x="4076700" y="7509510"/>
            <a:ext cx="6087904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4" name="Text 22"/>
          <p:cNvSpPr/>
          <p:nvPr/>
        </p:nvSpPr>
        <p:spPr>
          <a:xfrm>
            <a:off x="4305300" y="6861810"/>
            <a:ext cx="5813341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火災、淹水自己扛</a:t>
            </a:r>
            <a:endParaRPr lang="en-US" sz="2250" dirty="0"/>
          </a:p>
        </p:txBody>
      </p:sp>
      <p:sp>
        <p:nvSpPr>
          <p:cNvPr id="25" name="Shape 23"/>
          <p:cNvSpPr/>
          <p:nvPr/>
        </p:nvSpPr>
        <p:spPr>
          <a:xfrm>
            <a:off x="10164604" y="7509510"/>
            <a:ext cx="6980397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6" name="Text 24"/>
          <p:cNvSpPr/>
          <p:nvPr/>
        </p:nvSpPr>
        <p:spPr>
          <a:xfrm>
            <a:off x="10393204" y="6861810"/>
            <a:ext cx="6732608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區域備援</a:t>
            </a:r>
            <a:endParaRPr lang="en-US" sz="2250" dirty="0"/>
          </a:p>
        </p:txBody>
      </p:sp>
      <p:sp>
        <p:nvSpPr>
          <p:cNvPr id="27" name="Shape 25"/>
          <p:cNvSpPr/>
          <p:nvPr/>
        </p:nvSpPr>
        <p:spPr>
          <a:xfrm>
            <a:off x="952500" y="8393430"/>
            <a:ext cx="312420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8" name="Text 26"/>
          <p:cNvSpPr/>
          <p:nvPr/>
        </p:nvSpPr>
        <p:spPr>
          <a:xfrm>
            <a:off x="1181100" y="7745730"/>
            <a:ext cx="2760726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合規限制</a:t>
            </a:r>
            <a:endParaRPr lang="en-US" sz="2250" dirty="0"/>
          </a:p>
        </p:txBody>
      </p:sp>
      <p:sp>
        <p:nvSpPr>
          <p:cNvPr id="29" name="Shape 27"/>
          <p:cNvSpPr/>
          <p:nvPr/>
        </p:nvSpPr>
        <p:spPr>
          <a:xfrm>
            <a:off x="4076700" y="8393430"/>
            <a:ext cx="6087904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0" name="Text 28"/>
          <p:cNvSpPr/>
          <p:nvPr/>
        </p:nvSpPr>
        <p:spPr>
          <a:xfrm>
            <a:off x="4305300" y="7745730"/>
            <a:ext cx="5813341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資料留在境內</a:t>
            </a:r>
            <a:endParaRPr lang="en-US" sz="2250" dirty="0"/>
          </a:p>
        </p:txBody>
      </p:sp>
      <p:sp>
        <p:nvSpPr>
          <p:cNvPr id="31" name="Shape 29"/>
          <p:cNvSpPr/>
          <p:nvPr/>
        </p:nvSpPr>
        <p:spPr>
          <a:xfrm>
            <a:off x="10164604" y="8393430"/>
            <a:ext cx="6980397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2" name="Text 30"/>
          <p:cNvSpPr/>
          <p:nvPr/>
        </p:nvSpPr>
        <p:spPr>
          <a:xfrm>
            <a:off x="10393204" y="7745730"/>
            <a:ext cx="6732608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看產業（醫療 / 金融）</a:t>
            </a:r>
            <a:endParaRPr lang="en-US" sz="2250" dirty="0"/>
          </a:p>
        </p:txBody>
      </p:sp>
      <p:sp>
        <p:nvSpPr>
          <p:cNvPr id="33" name="Text 31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/ 35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工作方法 / 23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592580"/>
            <a:ext cx="16678275" cy="174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先寫</a:t>
            </a:r>
            <a:r>
              <a:rPr lang="en-US" sz="6000" b="1" kern="0" spc="-30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規格 </a:t>
            </a: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，再寫程式。 寫完之後，文件永遠最新。</a:t>
            </a:r>
            <a:endParaRPr lang="en-US" sz="6000" dirty="0"/>
          </a:p>
        </p:txBody>
      </p:sp>
      <p:sp>
        <p:nvSpPr>
          <p:cNvPr id="4" name="Shape 2"/>
          <p:cNvSpPr/>
          <p:nvPr/>
        </p:nvSpPr>
        <p:spPr>
          <a:xfrm>
            <a:off x="952500" y="3756660"/>
            <a:ext cx="5156121" cy="38100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5" name="Text 3"/>
          <p:cNvSpPr/>
          <p:nvPr/>
        </p:nvSpPr>
        <p:spPr>
          <a:xfrm>
            <a:off x="952500" y="4061460"/>
            <a:ext cx="5310804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62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952500" y="4613910"/>
            <a:ext cx="5310804" cy="1078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31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先把要做什麼 講清楚。</a:t>
            </a:r>
            <a:endParaRPr lang="en-US" sz="3150" dirty="0"/>
          </a:p>
        </p:txBody>
      </p:sp>
      <p:sp>
        <p:nvSpPr>
          <p:cNvPr id="7" name="Text 5"/>
          <p:cNvSpPr/>
          <p:nvPr/>
        </p:nvSpPr>
        <p:spPr>
          <a:xfrm>
            <a:off x="952500" y="5844540"/>
            <a:ext cx="5310804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SDD = Spec-Driven Development。 需求文件，是 AI 的劇本。</a:t>
            </a:r>
            <a:endParaRPr lang="en-US" sz="2100" dirty="0"/>
          </a:p>
        </p:txBody>
      </p:sp>
      <p:sp>
        <p:nvSpPr>
          <p:cNvPr id="8" name="Shape 6"/>
          <p:cNvSpPr/>
          <p:nvPr/>
        </p:nvSpPr>
        <p:spPr>
          <a:xfrm>
            <a:off x="6565821" y="3756660"/>
            <a:ext cx="5156240" cy="38100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9" name="Text 7"/>
          <p:cNvSpPr/>
          <p:nvPr/>
        </p:nvSpPr>
        <p:spPr>
          <a:xfrm>
            <a:off x="6565821" y="4061460"/>
            <a:ext cx="5310927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62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6565821" y="4613910"/>
            <a:ext cx="5310927" cy="1078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31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AI 照規格寫。 你照規格驗收。</a:t>
            </a:r>
            <a:endParaRPr lang="en-US" sz="3150" dirty="0"/>
          </a:p>
        </p:txBody>
      </p:sp>
      <p:sp>
        <p:nvSpPr>
          <p:cNvPr id="11" name="Text 9"/>
          <p:cNvSpPr/>
          <p:nvPr/>
        </p:nvSpPr>
        <p:spPr>
          <a:xfrm>
            <a:off x="6565821" y="5844540"/>
            <a:ext cx="5310927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沒規格 → AI 亂寫、你亂收。 有規格 → 對得起來。</a:t>
            </a:r>
            <a:endParaRPr lang="en-US" sz="2100" dirty="0"/>
          </a:p>
        </p:txBody>
      </p:sp>
      <p:sp>
        <p:nvSpPr>
          <p:cNvPr id="12" name="Shape 10"/>
          <p:cNvSpPr/>
          <p:nvPr/>
        </p:nvSpPr>
        <p:spPr>
          <a:xfrm>
            <a:off x="12179260" y="3756660"/>
            <a:ext cx="5156240" cy="38100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3" name="Text 11"/>
          <p:cNvSpPr/>
          <p:nvPr/>
        </p:nvSpPr>
        <p:spPr>
          <a:xfrm>
            <a:off x="12179260" y="4061460"/>
            <a:ext cx="5310927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62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DOCS LIVE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12179260" y="4613910"/>
            <a:ext cx="5310927" cy="1078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31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改一次， 文件同步更新。</a:t>
            </a:r>
            <a:endParaRPr lang="en-US" sz="3150" dirty="0"/>
          </a:p>
        </p:txBody>
      </p:sp>
      <p:sp>
        <p:nvSpPr>
          <p:cNvPr id="15" name="Text 13"/>
          <p:cNvSpPr/>
          <p:nvPr/>
        </p:nvSpPr>
        <p:spPr>
          <a:xfrm>
            <a:off x="12179260" y="5844540"/>
            <a:ext cx="5310927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文件不是寫完就丟。 它跟程式一起活著。</a:t>
            </a:r>
            <a:endParaRPr lang="en-US" sz="2100" dirty="0"/>
          </a:p>
        </p:txBody>
      </p:sp>
      <p:sp>
        <p:nvSpPr>
          <p:cNvPr id="16" name="Shape 14"/>
          <p:cNvSpPr/>
          <p:nvPr/>
        </p:nvSpPr>
        <p:spPr>
          <a:xfrm>
            <a:off x="952500" y="7101840"/>
            <a:ext cx="16383000" cy="1581150"/>
          </a:xfrm>
          <a:prstGeom prst="roundRect">
            <a:avLst>
              <a:gd name="adj" fmla="val 2410"/>
            </a:avLst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7" name="Text 15"/>
          <p:cNvSpPr/>
          <p:nvPr/>
        </p:nvSpPr>
        <p:spPr>
          <a:xfrm>
            <a:off x="1333500" y="7406640"/>
            <a:ext cx="16089630" cy="1009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55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鐵則：</a:t>
            </a:r>
            <a:r>
              <a:rPr lang="en-US" sz="255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程式改了，文件就要改。 </a:t>
            </a:r>
            <a:r>
              <a:rPr lang="en-US" sz="2100" dirty="0">
                <a:solidFill>
                  <a:srgbClr val="F5F0E6">
                    <a:alpha val="65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文件 ≠ 最新 → 下一次跟 AI 講話，全部錯。</a:t>
            </a:r>
            <a:endParaRPr lang="en-US" sz="2550" dirty="0"/>
          </a:p>
        </p:txBody>
      </p:sp>
      <p:sp>
        <p:nvSpPr>
          <p:cNvPr id="18" name="Text 16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 / 35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自動化 / 24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2152650"/>
            <a:ext cx="16874490" cy="1943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00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Ⅱ</a:t>
            </a:r>
            <a:endParaRPr lang="en-US" sz="15000" dirty="0"/>
          </a:p>
        </p:txBody>
      </p:sp>
      <p:sp>
        <p:nvSpPr>
          <p:cNvPr id="4" name="Text 2"/>
          <p:cNvSpPr/>
          <p:nvPr/>
        </p:nvSpPr>
        <p:spPr>
          <a:xfrm>
            <a:off x="952500" y="4286250"/>
            <a:ext cx="16874490" cy="2506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9000" b="1" kern="0" spc="-9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沒人按， 它自己跑。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952500" y="7212330"/>
            <a:ext cx="14716125" cy="1295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300" dirty="0">
                <a:solidFill>
                  <a:srgbClr val="F5F0E6">
                    <a:alpha val="7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前面是「客人按按鈕」。 接下來，是 AI 真的能幫老闆賺錢的地方。</a:t>
            </a:r>
            <a:endParaRPr lang="en-US" sz="3300" dirty="0"/>
          </a:p>
        </p:txBody>
      </p:sp>
      <p:sp>
        <p:nvSpPr>
          <p:cNvPr id="6" name="Text 4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 / 35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自動化 / 25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874490" cy="174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Cron Job = 定時自動執行。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952500" y="4061460"/>
            <a:ext cx="16678275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3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時間到，它自己跑。不用人按按鈕。</a:t>
            </a:r>
            <a:endParaRPr lang="en-US" sz="3300" dirty="0"/>
          </a:p>
        </p:txBody>
      </p:sp>
      <p:sp>
        <p:nvSpPr>
          <p:cNvPr id="5" name="Shape 3"/>
          <p:cNvSpPr/>
          <p:nvPr/>
        </p:nvSpPr>
        <p:spPr>
          <a:xfrm>
            <a:off x="952500" y="5299710"/>
            <a:ext cx="7810500" cy="3156109"/>
          </a:xfrm>
          <a:prstGeom prst="roundRect">
            <a:avLst>
              <a:gd name="adj" fmla="val 1207"/>
            </a:avLst>
          </a:prstGeom>
          <a:solidFill>
            <a:srgbClr val="0E2A47">
              <a:alpha val="4000"/>
            </a:srgbClr>
          </a:solidFill>
          <a:ln w="7620">
            <a:solidFill>
              <a:srgbClr val="D9DCE3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" name="Text 4"/>
          <p:cNvSpPr/>
          <p:nvPr/>
        </p:nvSpPr>
        <p:spPr>
          <a:xfrm>
            <a:off x="1493520" y="5840730"/>
            <a:ext cx="113919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700" b="1" kern="0" spc="54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06:00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2747010" y="5901690"/>
            <a:ext cx="1948458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378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DAY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1493520" y="6606540"/>
            <a:ext cx="6930314" cy="51006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1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自動跟供應商補貨</a:t>
            </a:r>
            <a:endParaRPr lang="en-US" sz="3150" dirty="0"/>
          </a:p>
        </p:txBody>
      </p:sp>
      <p:sp>
        <p:nvSpPr>
          <p:cNvPr id="9" name="Text 7"/>
          <p:cNvSpPr/>
          <p:nvPr/>
        </p:nvSpPr>
        <p:spPr>
          <a:xfrm>
            <a:off x="1493520" y="7383304"/>
            <a:ext cx="6930314" cy="5695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不用早起、不會忘。</a:t>
            </a:r>
            <a:endParaRPr lang="en-US" sz="2700" dirty="0"/>
          </a:p>
        </p:txBody>
      </p:sp>
      <p:sp>
        <p:nvSpPr>
          <p:cNvPr id="10" name="Shape 8"/>
          <p:cNvSpPr/>
          <p:nvPr/>
        </p:nvSpPr>
        <p:spPr>
          <a:xfrm>
            <a:off x="9525000" y="5299710"/>
            <a:ext cx="7810500" cy="3156109"/>
          </a:xfrm>
          <a:prstGeom prst="roundRect">
            <a:avLst>
              <a:gd name="adj" fmla="val 1207"/>
            </a:avLst>
          </a:prstGeom>
          <a:solidFill>
            <a:srgbClr val="0E2A47">
              <a:alpha val="4000"/>
            </a:srgbClr>
          </a:solidFill>
          <a:ln w="7620">
            <a:solidFill>
              <a:srgbClr val="D9DCE3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" name="Text 9"/>
          <p:cNvSpPr/>
          <p:nvPr/>
        </p:nvSpPr>
        <p:spPr>
          <a:xfrm>
            <a:off x="10066020" y="5840730"/>
            <a:ext cx="113919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700" b="1" kern="0" spc="54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23:00</a:t>
            </a:r>
            <a:endParaRPr lang="en-US" sz="2700" dirty="0"/>
          </a:p>
        </p:txBody>
      </p:sp>
      <p:sp>
        <p:nvSpPr>
          <p:cNvPr id="12" name="Text 10"/>
          <p:cNvSpPr/>
          <p:nvPr/>
        </p:nvSpPr>
        <p:spPr>
          <a:xfrm>
            <a:off x="11319510" y="5901690"/>
            <a:ext cx="1948458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378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DAY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10066020" y="6606540"/>
            <a:ext cx="6930314" cy="51006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1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自動結帳、寄日報</a:t>
            </a:r>
            <a:endParaRPr lang="en-US" sz="3150" dirty="0"/>
          </a:p>
        </p:txBody>
      </p:sp>
      <p:sp>
        <p:nvSpPr>
          <p:cNvPr id="14" name="Text 12"/>
          <p:cNvSpPr/>
          <p:nvPr/>
        </p:nvSpPr>
        <p:spPr>
          <a:xfrm>
            <a:off x="10066020" y="7383304"/>
            <a:ext cx="6930314" cy="5695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隔天一早信箱裡就有。</a:t>
            </a:r>
            <a:endParaRPr lang="en-US" sz="2700" dirty="0"/>
          </a:p>
        </p:txBody>
      </p:sp>
      <p:sp>
        <p:nvSpPr>
          <p:cNvPr id="15" name="Text 13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 / 36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自動化 / 27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874490" cy="891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Cron Job 怎麼設？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952500" y="2827020"/>
            <a:ext cx="16874490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3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三條路，看你住哪一家。</a:t>
            </a:r>
            <a:endParaRPr lang="en-US" sz="3300" dirty="0"/>
          </a:p>
        </p:txBody>
      </p:sp>
      <p:sp>
        <p:nvSpPr>
          <p:cNvPr id="5" name="Shape 3"/>
          <p:cNvSpPr/>
          <p:nvPr/>
        </p:nvSpPr>
        <p:spPr>
          <a:xfrm>
            <a:off x="952500" y="3989070"/>
            <a:ext cx="5054561" cy="3345537"/>
          </a:xfrm>
          <a:prstGeom prst="roundRect">
            <a:avLst>
              <a:gd name="adj" fmla="val 1139"/>
            </a:avLst>
          </a:prstGeom>
          <a:solidFill>
            <a:srgbClr val="0E2A47">
              <a:alpha val="4000"/>
            </a:srgbClr>
          </a:solidFill>
          <a:ln w="7620">
            <a:solidFill>
              <a:srgbClr val="D9DCE3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" name="Text 4"/>
          <p:cNvSpPr/>
          <p:nvPr/>
        </p:nvSpPr>
        <p:spPr>
          <a:xfrm>
            <a:off x="1493520" y="4530090"/>
            <a:ext cx="4091696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b="1" kern="0" spc="462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CLOUDFLARE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1493520" y="5234940"/>
            <a:ext cx="4091696" cy="4651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28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Workers Cron Triggers</a:t>
            </a:r>
            <a:endParaRPr lang="en-US" sz="2850" dirty="0"/>
          </a:p>
        </p:txBody>
      </p:sp>
      <p:sp>
        <p:nvSpPr>
          <p:cNvPr id="8" name="Text 6"/>
          <p:cNvSpPr/>
          <p:nvPr/>
        </p:nvSpPr>
        <p:spPr>
          <a:xfrm>
            <a:off x="1493520" y="5966817"/>
            <a:ext cx="4091696" cy="4514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介面點點就好，免費額度很夠。</a:t>
            </a:r>
            <a:endParaRPr lang="en-US" sz="2100" dirty="0"/>
          </a:p>
        </p:txBody>
      </p:sp>
      <p:sp>
        <p:nvSpPr>
          <p:cNvPr id="9" name="Shape 7"/>
          <p:cNvSpPr/>
          <p:nvPr/>
        </p:nvSpPr>
        <p:spPr>
          <a:xfrm>
            <a:off x="6616661" y="3989070"/>
            <a:ext cx="5054561" cy="3345537"/>
          </a:xfrm>
          <a:prstGeom prst="roundRect">
            <a:avLst>
              <a:gd name="adj" fmla="val 1139"/>
            </a:avLst>
          </a:prstGeom>
          <a:solidFill>
            <a:srgbClr val="0E2A47">
              <a:alpha val="4000"/>
            </a:srgbClr>
          </a:solidFill>
          <a:ln w="7620">
            <a:solidFill>
              <a:srgbClr val="D9DCE3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0" name="Text 8"/>
          <p:cNvSpPr/>
          <p:nvPr/>
        </p:nvSpPr>
        <p:spPr>
          <a:xfrm>
            <a:off x="7157681" y="4530090"/>
            <a:ext cx="4091696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b="1" kern="0" spc="462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GCP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7157681" y="5234940"/>
            <a:ext cx="4091696" cy="4651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28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Cloud Scheduler</a:t>
            </a:r>
            <a:endParaRPr lang="en-US" sz="2850" dirty="0"/>
          </a:p>
        </p:txBody>
      </p:sp>
      <p:sp>
        <p:nvSpPr>
          <p:cNvPr id="12" name="Text 10"/>
          <p:cNvSpPr/>
          <p:nvPr/>
        </p:nvSpPr>
        <p:spPr>
          <a:xfrm>
            <a:off x="7157681" y="5966817"/>
            <a:ext cx="4091696" cy="86487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排程，串到 Cloud Run / Functions。</a:t>
            </a:r>
            <a:endParaRPr lang="en-US" sz="2100" dirty="0"/>
          </a:p>
        </p:txBody>
      </p:sp>
      <p:sp>
        <p:nvSpPr>
          <p:cNvPr id="13" name="Shape 11"/>
          <p:cNvSpPr/>
          <p:nvPr/>
        </p:nvSpPr>
        <p:spPr>
          <a:xfrm>
            <a:off x="12280821" y="3989070"/>
            <a:ext cx="5054561" cy="3345537"/>
          </a:xfrm>
          <a:prstGeom prst="roundRect">
            <a:avLst>
              <a:gd name="adj" fmla="val 1139"/>
            </a:avLst>
          </a:prstGeom>
          <a:solidFill>
            <a:srgbClr val="0E2A47">
              <a:alpha val="4000"/>
            </a:srgbClr>
          </a:solidFill>
          <a:ln w="7620">
            <a:solidFill>
              <a:srgbClr val="D9DCE3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" name="Text 12"/>
          <p:cNvSpPr/>
          <p:nvPr/>
        </p:nvSpPr>
        <p:spPr>
          <a:xfrm>
            <a:off x="12821841" y="4530090"/>
            <a:ext cx="4091696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b="1" kern="0" spc="462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SELF-HOSTED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12821841" y="5234940"/>
            <a:ext cx="4091696" cy="4651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28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linux crontab</a:t>
            </a:r>
            <a:endParaRPr lang="en-US" sz="2850" dirty="0"/>
          </a:p>
        </p:txBody>
      </p:sp>
      <p:sp>
        <p:nvSpPr>
          <p:cNvPr id="16" name="Text 14"/>
          <p:cNvSpPr/>
          <p:nvPr/>
        </p:nvSpPr>
        <p:spPr>
          <a:xfrm>
            <a:off x="12821841" y="5966817"/>
            <a:ext cx="4091696" cy="4514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老牌、純文字設定。</a:t>
            </a:r>
            <a:endParaRPr lang="en-US" sz="2100" dirty="0"/>
          </a:p>
        </p:txBody>
      </p:sp>
      <p:sp>
        <p:nvSpPr>
          <p:cNvPr id="17" name="Shape 15"/>
          <p:cNvSpPr/>
          <p:nvPr/>
        </p:nvSpPr>
        <p:spPr>
          <a:xfrm>
            <a:off x="952500" y="7791808"/>
            <a:ext cx="15064740" cy="1110615"/>
          </a:xfrm>
          <a:prstGeom prst="roundRect">
            <a:avLst>
              <a:gd name="adj" fmla="val 6861"/>
            </a:avLst>
          </a:prstGeom>
          <a:solidFill>
            <a:srgbClr val="FFFFFF"/>
          </a:solidFill>
          <a:ln w="7620">
            <a:solidFill>
              <a:srgbClr val="D9DCE3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8" name="Text 16"/>
          <p:cNvSpPr/>
          <p:nvPr/>
        </p:nvSpPr>
        <p:spPr>
          <a:xfrm>
            <a:off x="1341120" y="8104228"/>
            <a:ext cx="14739442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55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9 * * * </a:t>
            </a:r>
            <a:r>
              <a:rPr lang="en-US" sz="25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</a:t>
            </a:r>
            <a:r>
              <a:rPr lang="en-US" sz="2550" dirty="0">
                <a:solidFill>
                  <a:srgbClr val="0E2A47"/>
                </a:solidFill>
                <a:highlight>
                  <a:srgbClr val="FFFFFF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每天早上 9 點</a:t>
            </a:r>
            <a:endParaRPr lang="en-US" sz="2550" dirty="0"/>
          </a:p>
        </p:txBody>
      </p:sp>
      <p:sp>
        <p:nvSpPr>
          <p:cNvPr id="19" name="Text 17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 / 36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自動化 / 28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874490" cy="174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為什麼 Cron 要 API Token？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952500" y="4061460"/>
            <a:ext cx="16678275" cy="1295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300" dirty="0">
                <a:solidFill>
                  <a:srgbClr val="F5F0E6">
                    <a:alpha val="72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Cron 是「機器自己去敲別人系統的門」。 別人不認識它，要看身分證 + 通行證。</a:t>
            </a:r>
            <a:endParaRPr lang="en-US" sz="3300" dirty="0"/>
          </a:p>
        </p:txBody>
      </p:sp>
      <p:sp>
        <p:nvSpPr>
          <p:cNvPr id="5" name="Shape 3"/>
          <p:cNvSpPr/>
          <p:nvPr/>
        </p:nvSpPr>
        <p:spPr>
          <a:xfrm>
            <a:off x="952500" y="6111240"/>
            <a:ext cx="1921431" cy="449580"/>
          </a:xfrm>
          <a:prstGeom prst="roundRect">
            <a:avLst>
              <a:gd name="adj" fmla="val 50000"/>
            </a:avLst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6" name="Text 4"/>
          <p:cNvSpPr/>
          <p:nvPr/>
        </p:nvSpPr>
        <p:spPr>
          <a:xfrm>
            <a:off x="1143000" y="6206490"/>
            <a:ext cx="1616631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2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TOKEN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331131" y="6088380"/>
            <a:ext cx="426006" cy="533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700" kern="0" spc="54" dirty="0">
                <a:solidFill>
                  <a:srgbClr val="F5F0E6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＝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4138136" y="6004560"/>
            <a:ext cx="2362200" cy="7010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採購授權書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952500" y="7124700"/>
            <a:ext cx="16678275" cy="11010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dirty="0">
                <a:solidFill>
                  <a:srgbClr val="F5F0E6">
                    <a:alpha val="78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供應商看到那張紙，才肯送貨。 沒有那張紙，門口擋下來。</a:t>
            </a:r>
            <a:r>
              <a:rPr lang="en-US" sz="270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Token 外洩 = 印章被偷。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 / 36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證據 / 02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592580"/>
            <a:ext cx="16678275" cy="174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MiniAGI 報名頁， 從零到上線不到一個下午。</a:t>
            </a:r>
            <a:endParaRPr lang="en-US" sz="6000" dirty="0"/>
          </a:p>
        </p:txBody>
      </p:sp>
      <p:sp>
        <p:nvSpPr>
          <p:cNvPr id="4" name="Shape 2"/>
          <p:cNvSpPr/>
          <p:nvPr/>
        </p:nvSpPr>
        <p:spPr>
          <a:xfrm>
            <a:off x="952500" y="3909060"/>
            <a:ext cx="16207740" cy="3707130"/>
          </a:xfrm>
          <a:prstGeom prst="roundRect">
            <a:avLst>
              <a:gd name="adj" fmla="val 2055"/>
            </a:avLst>
          </a:prstGeom>
          <a:solidFill>
            <a:srgbClr val="FFFFFF"/>
          </a:solidFill>
          <a:ln w="7620">
            <a:solidFill>
              <a:srgbClr val="D9DCE3"/>
            </a:solidFill>
            <a:prstDash val="solid"/>
          </a:ln>
          <a:effectLst>
            <a:outerShdw blurRad="457200" dist="228600" dir="5400000" algn="bl" rotWithShape="0">
              <a:srgbClr val="0E2A47">
                <a:alpha val="8000"/>
              </a:srgbClr>
            </a:outerShdw>
          </a:effectLst>
        </p:spPr>
        <p:txBody>
          <a:bodyPr/>
          <a:lstStyle/>
          <a:p>
            <a:endParaRPr lang="zh-TW" altLang="en-US"/>
          </a:p>
        </p:txBody>
      </p:sp>
      <p:sp>
        <p:nvSpPr>
          <p:cNvPr id="5" name="Shape 3"/>
          <p:cNvSpPr/>
          <p:nvPr/>
        </p:nvSpPr>
        <p:spPr>
          <a:xfrm>
            <a:off x="960120" y="3916680"/>
            <a:ext cx="16192500" cy="533400"/>
          </a:xfrm>
          <a:prstGeom prst="rect">
            <a:avLst/>
          </a:prstGeom>
          <a:solidFill>
            <a:srgbClr val="EDE6D6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6" name="Shape 4"/>
          <p:cNvSpPr/>
          <p:nvPr/>
        </p:nvSpPr>
        <p:spPr>
          <a:xfrm>
            <a:off x="960120" y="4442460"/>
            <a:ext cx="1619250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7" name="Shape 5"/>
          <p:cNvSpPr/>
          <p:nvPr/>
        </p:nvSpPr>
        <p:spPr>
          <a:xfrm>
            <a:off x="1150620" y="4112895"/>
            <a:ext cx="133350" cy="133350"/>
          </a:xfrm>
          <a:prstGeom prst="ellipse">
            <a:avLst/>
          </a:prstGeom>
          <a:solidFill>
            <a:srgbClr val="CDC6B6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8" name="Shape 6"/>
          <p:cNvSpPr/>
          <p:nvPr/>
        </p:nvSpPr>
        <p:spPr>
          <a:xfrm>
            <a:off x="1360170" y="4112895"/>
            <a:ext cx="133350" cy="133350"/>
          </a:xfrm>
          <a:prstGeom prst="ellipse">
            <a:avLst/>
          </a:prstGeom>
          <a:solidFill>
            <a:srgbClr val="CDC6B6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9" name="Shape 7"/>
          <p:cNvSpPr/>
          <p:nvPr/>
        </p:nvSpPr>
        <p:spPr>
          <a:xfrm>
            <a:off x="1569720" y="4112895"/>
            <a:ext cx="133350" cy="133350"/>
          </a:xfrm>
          <a:prstGeom prst="ellipse">
            <a:avLst/>
          </a:prstGeom>
          <a:solidFill>
            <a:srgbClr val="CDC6B6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0" name="Text 8"/>
          <p:cNvSpPr/>
          <p:nvPr/>
        </p:nvSpPr>
        <p:spPr>
          <a:xfrm>
            <a:off x="2007870" y="4050030"/>
            <a:ext cx="1956792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miniagi.tw / signup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569720" y="4983480"/>
            <a:ext cx="7318820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62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以 前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1569720" y="5574030"/>
            <a:ext cx="7318820" cy="952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0" b="1" kern="0" spc="-144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50</a:t>
            </a:r>
            <a:r>
              <a:rPr lang="en-US" sz="4200" b="1" kern="0" spc="-144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萬</a:t>
            </a:r>
            <a:endParaRPr lang="en-US" sz="7200" dirty="0"/>
          </a:p>
        </p:txBody>
      </p:sp>
      <p:sp>
        <p:nvSpPr>
          <p:cNvPr id="13" name="Text 11"/>
          <p:cNvSpPr/>
          <p:nvPr/>
        </p:nvSpPr>
        <p:spPr>
          <a:xfrm>
            <a:off x="1569720" y="6602730"/>
            <a:ext cx="7318820" cy="510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+ 半 年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9437370" y="4983480"/>
            <a:ext cx="15240" cy="2091690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5" name="Text 13"/>
          <p:cNvSpPr/>
          <p:nvPr/>
        </p:nvSpPr>
        <p:spPr>
          <a:xfrm>
            <a:off x="10062210" y="4983480"/>
            <a:ext cx="6675235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62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現 在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10062210" y="5574030"/>
            <a:ext cx="6675235" cy="952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200" b="1" kern="0" spc="-144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0</a:t>
            </a:r>
            <a:r>
              <a:rPr lang="en-US" sz="4200" b="1" kern="0" spc="-144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元</a:t>
            </a:r>
            <a:endParaRPr lang="en-US" sz="7200" dirty="0"/>
          </a:p>
        </p:txBody>
      </p:sp>
      <p:sp>
        <p:nvSpPr>
          <p:cNvPr id="17" name="Text 15"/>
          <p:cNvSpPr/>
          <p:nvPr/>
        </p:nvSpPr>
        <p:spPr>
          <a:xfrm>
            <a:off x="10062210" y="6602730"/>
            <a:ext cx="6675235" cy="510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40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+ 4 小 時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35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自動化 / 29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340287"/>
            <a:ext cx="16874490" cy="891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Session vs API 呼叫。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952500" y="2219920"/>
            <a:ext cx="16874490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300" dirty="0">
                <a:solidFill>
                  <a:srgbClr val="F5F0E6">
                    <a:alpha val="72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人機協作，還是機器自動？</a:t>
            </a:r>
            <a:endParaRPr lang="en-US" sz="3300" dirty="0"/>
          </a:p>
        </p:txBody>
      </p:sp>
      <p:sp>
        <p:nvSpPr>
          <p:cNvPr id="5" name="Shape 3"/>
          <p:cNvSpPr/>
          <p:nvPr/>
        </p:nvSpPr>
        <p:spPr>
          <a:xfrm>
            <a:off x="952500" y="2918460"/>
            <a:ext cx="7962900" cy="6416040"/>
          </a:xfrm>
          <a:prstGeom prst="rect">
            <a:avLst/>
          </a:prstGeom>
          <a:solidFill>
            <a:srgbClr val="F5F0E6">
              <a:alpha val="5000"/>
            </a:srgbClr>
          </a:solidFill>
          <a:ln w="7620">
            <a:solidFill>
              <a:srgbClr val="F5F0E6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" name="Text 4"/>
          <p:cNvSpPr/>
          <p:nvPr/>
        </p:nvSpPr>
        <p:spPr>
          <a:xfrm>
            <a:off x="1493520" y="3459480"/>
            <a:ext cx="7087286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493520" y="3947160"/>
            <a:ext cx="7087286" cy="5775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60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坐著跟 AI 對話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1493520" y="4715232"/>
            <a:ext cx="7087286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250" dirty="0">
                <a:solidFill>
                  <a:srgbClr val="F5F0E6">
                    <a:alpha val="78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即時插話糾正——「不對，這邊改一下」。</a:t>
            </a:r>
            <a:endParaRPr lang="en-US" sz="2250" dirty="0"/>
          </a:p>
        </p:txBody>
      </p:sp>
      <p:sp>
        <p:nvSpPr>
          <p:cNvPr id="9" name="Shape 7"/>
          <p:cNvSpPr/>
          <p:nvPr/>
        </p:nvSpPr>
        <p:spPr>
          <a:xfrm>
            <a:off x="1493520" y="8279130"/>
            <a:ext cx="6880860" cy="9525"/>
          </a:xfrm>
          <a:prstGeom prst="rect">
            <a:avLst/>
          </a:prstGeom>
          <a:solidFill>
            <a:srgbClr val="F5F0E6">
              <a:alpha val="25000"/>
            </a:srgbClr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0" name="Text 8"/>
          <p:cNvSpPr/>
          <p:nvPr/>
        </p:nvSpPr>
        <p:spPr>
          <a:xfrm>
            <a:off x="1493520" y="8458200"/>
            <a:ext cx="7087286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108" dirty="0">
                <a:solidFill>
                  <a:srgbClr val="F5F0E6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親自跟廚師面對面下單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9372600" y="2918460"/>
            <a:ext cx="7962900" cy="6416040"/>
          </a:xfrm>
          <a:prstGeom prst="rect">
            <a:avLst/>
          </a:prstGeom>
          <a:solidFill>
            <a:srgbClr val="E5563A"/>
          </a:solidFill>
          <a:ln w="7620">
            <a:solidFill>
              <a:srgbClr val="E5563A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" name="Text 10"/>
          <p:cNvSpPr/>
          <p:nvPr/>
        </p:nvSpPr>
        <p:spPr>
          <a:xfrm>
            <a:off x="9913620" y="3459480"/>
            <a:ext cx="7087286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CALL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9913620" y="3947160"/>
            <a:ext cx="7087286" cy="5775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寫好程式，自動呼叫 AI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9913620" y="4715232"/>
            <a:ext cx="7087286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250" dirty="0">
                <a:solidFill>
                  <a:srgbClr val="FFFFFF">
                    <a:alpha val="92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cron 半夜跑、網站使用者觸發。</a:t>
            </a:r>
            <a:endParaRPr lang="en-US" sz="2250" dirty="0"/>
          </a:p>
        </p:txBody>
      </p:sp>
      <p:sp>
        <p:nvSpPr>
          <p:cNvPr id="15" name="Shape 13"/>
          <p:cNvSpPr/>
          <p:nvPr/>
        </p:nvSpPr>
        <p:spPr>
          <a:xfrm>
            <a:off x="9913620" y="8279130"/>
            <a:ext cx="6880860" cy="9525"/>
          </a:xfrm>
          <a:prstGeom prst="rect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6" name="Text 14"/>
          <p:cNvSpPr/>
          <p:nvPr/>
        </p:nvSpPr>
        <p:spPr>
          <a:xfrm>
            <a:off x="9913620" y="8458200"/>
            <a:ext cx="7087286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1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24 小時自動點餐機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/ 36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F5F0E6">
                    <a:alpha val="55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瓶頸 / 30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592580"/>
            <a:ext cx="16678275" cy="174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真正難的不是技術， 是把</a:t>
            </a:r>
            <a:r>
              <a:rPr lang="en-US" sz="6000" b="1" kern="0" spc="-30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需求</a:t>
            </a:r>
            <a:r>
              <a:rPr lang="en-US" sz="6000" b="1" kern="0" spc="-3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講清楚。</a:t>
            </a:r>
            <a:endParaRPr lang="en-US" sz="6000" dirty="0"/>
          </a:p>
        </p:txBody>
      </p:sp>
      <p:sp>
        <p:nvSpPr>
          <p:cNvPr id="4" name="Shape 2"/>
          <p:cNvSpPr/>
          <p:nvPr/>
        </p:nvSpPr>
        <p:spPr>
          <a:xfrm>
            <a:off x="952500" y="3909060"/>
            <a:ext cx="7886700" cy="3380422"/>
          </a:xfrm>
          <a:prstGeom prst="roundRect">
            <a:avLst>
              <a:gd name="adj" fmla="val 1127"/>
            </a:avLst>
          </a:prstGeom>
          <a:solidFill>
            <a:srgbClr val="F5F0E6">
              <a:alpha val="6000"/>
            </a:srgbClr>
          </a:solidFill>
          <a:ln w="7620">
            <a:solidFill>
              <a:srgbClr val="F5F0E6">
                <a:alpha val="18000"/>
              </a:srgbClr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" name="Text 3"/>
          <p:cNvSpPr/>
          <p:nvPr/>
        </p:nvSpPr>
        <p:spPr>
          <a:xfrm>
            <a:off x="1417320" y="4373880"/>
            <a:ext cx="7165772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62" dirty="0">
                <a:solidFill>
                  <a:srgbClr val="F5F0E6">
                    <a:alpha val="5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跟外包講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1417320" y="4964430"/>
            <a:ext cx="7165772" cy="12268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360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會誤解。會拖。 會加價。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1417320" y="6381750"/>
            <a:ext cx="7165772" cy="4810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250" dirty="0">
                <a:solidFill>
                  <a:srgbClr val="F5F0E6">
                    <a:alpha val="7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講不清楚 → 來回一個月。</a:t>
            </a:r>
            <a:endParaRPr lang="en-US" sz="2250" dirty="0"/>
          </a:p>
        </p:txBody>
      </p:sp>
      <p:sp>
        <p:nvSpPr>
          <p:cNvPr id="8" name="Shape 6"/>
          <p:cNvSpPr/>
          <p:nvPr/>
        </p:nvSpPr>
        <p:spPr>
          <a:xfrm>
            <a:off x="9448800" y="3909060"/>
            <a:ext cx="7886700" cy="3380422"/>
          </a:xfrm>
          <a:prstGeom prst="roundRect">
            <a:avLst>
              <a:gd name="adj" fmla="val 1127"/>
            </a:avLst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9" name="Text 7"/>
          <p:cNvSpPr/>
          <p:nvPr/>
        </p:nvSpPr>
        <p:spPr>
          <a:xfrm>
            <a:off x="9906000" y="4366260"/>
            <a:ext cx="7181469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62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跟 AI 講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9906000" y="4956810"/>
            <a:ext cx="7181469" cy="12268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不誤解。不拖。 不加價。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9906000" y="6374130"/>
            <a:ext cx="7181469" cy="4810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250" b="1" dirty="0">
                <a:solidFill>
                  <a:srgbClr val="FFFFFF">
                    <a:alpha val="95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講不清楚 → 重講就好。</a:t>
            </a:r>
            <a:endParaRPr lang="en-US" sz="2250" dirty="0"/>
          </a:p>
        </p:txBody>
      </p:sp>
      <p:sp>
        <p:nvSpPr>
          <p:cNvPr id="12" name="Text 10"/>
          <p:cNvSpPr/>
          <p:nvPr/>
        </p:nvSpPr>
        <p:spPr>
          <a:xfrm>
            <a:off x="952500" y="7746682"/>
            <a:ext cx="16678275" cy="1123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85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「講清楚」的成本，你</a:t>
            </a:r>
            <a:r>
              <a:rPr lang="en-US" sz="285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本來就要付 </a:t>
            </a:r>
            <a:r>
              <a:rPr lang="en-US" sz="285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—— 不如付給自己用。</a:t>
            </a:r>
            <a:endParaRPr lang="en-US" sz="2850" dirty="0"/>
          </a:p>
        </p:txBody>
      </p:sp>
      <p:sp>
        <p:nvSpPr>
          <p:cNvPr id="13" name="Text 11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 / 36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看 AI 輸出 / 31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874490" cy="891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看不懂 vs 看得懂。</a:t>
            </a:r>
            <a:endParaRPr lang="en-US" sz="6000" dirty="0"/>
          </a:p>
        </p:txBody>
      </p:sp>
      <p:sp>
        <p:nvSpPr>
          <p:cNvPr id="4" name="Shape 2"/>
          <p:cNvSpPr/>
          <p:nvPr/>
        </p:nvSpPr>
        <p:spPr>
          <a:xfrm>
            <a:off x="952500" y="3208020"/>
            <a:ext cx="7810500" cy="4323397"/>
          </a:xfrm>
          <a:prstGeom prst="roundRect">
            <a:avLst>
              <a:gd name="adj" fmla="val 881"/>
            </a:avLst>
          </a:prstGeom>
          <a:solidFill>
            <a:srgbClr val="0E2A47">
              <a:alpha val="4000"/>
            </a:srgbClr>
          </a:solidFill>
          <a:ln w="7620">
            <a:solidFill>
              <a:srgbClr val="D9DCE3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" name="Text 3"/>
          <p:cNvSpPr/>
          <p:nvPr/>
        </p:nvSpPr>
        <p:spPr>
          <a:xfrm>
            <a:off x="1493520" y="3749040"/>
            <a:ext cx="6930314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62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看不懂的老闆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1493520" y="4453890"/>
            <a:ext cx="6930314" cy="120681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90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只能聽 AI 說「這樣可以」。</a:t>
            </a:r>
            <a:endParaRPr lang="en-US" sz="3900" dirty="0"/>
          </a:p>
        </p:txBody>
      </p:sp>
      <p:sp>
        <p:nvSpPr>
          <p:cNvPr id="7" name="Text 5"/>
          <p:cNvSpPr/>
          <p:nvPr/>
        </p:nvSpPr>
        <p:spPr>
          <a:xfrm>
            <a:off x="1493520" y="5927407"/>
            <a:ext cx="6930314" cy="11010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點頭下去，你也不知道是真是假。 方向、成本、品質，都不在你手上。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9525000" y="3208020"/>
            <a:ext cx="7810500" cy="4323397"/>
          </a:xfrm>
          <a:prstGeom prst="roundRect">
            <a:avLst>
              <a:gd name="adj" fmla="val 881"/>
            </a:avLst>
          </a:prstGeom>
          <a:solidFill>
            <a:srgbClr val="0E2A47"/>
          </a:solidFill>
          <a:ln w="7620">
            <a:solidFill>
              <a:srgbClr val="0E2A47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" name="Text 7"/>
          <p:cNvSpPr/>
          <p:nvPr/>
        </p:nvSpPr>
        <p:spPr>
          <a:xfrm>
            <a:off x="10066020" y="3749040"/>
            <a:ext cx="6930314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62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看得懂的老闆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10066020" y="4453890"/>
            <a:ext cx="6930314" cy="120681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90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能判斷對錯、 能拍板「方向錯了重來」。</a:t>
            </a:r>
            <a:endParaRPr lang="en-US" sz="3900" dirty="0"/>
          </a:p>
        </p:txBody>
      </p:sp>
      <p:sp>
        <p:nvSpPr>
          <p:cNvPr id="11" name="Text 9"/>
          <p:cNvSpPr/>
          <p:nvPr/>
        </p:nvSpPr>
        <p:spPr>
          <a:xfrm>
            <a:off x="10066020" y="5927407"/>
            <a:ext cx="6930314" cy="11010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dirty="0">
                <a:solidFill>
                  <a:srgbClr val="F5F0E6">
                    <a:alpha val="75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差別不是技術。 差別是「拍板的能力」還在不在你手上。</a:t>
            </a:r>
            <a:endParaRPr lang="en-US" sz="2700" dirty="0"/>
          </a:p>
        </p:txBody>
      </p:sp>
      <p:sp>
        <p:nvSpPr>
          <p:cNvPr id="12" name="Text 10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32 / 36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關鍵能力 / 32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678275" cy="174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AI 命中率， 取決於你能不能講清楚。</a:t>
            </a:r>
            <a:endParaRPr lang="en-US" sz="6000" dirty="0"/>
          </a:p>
        </p:txBody>
      </p:sp>
      <p:sp>
        <p:nvSpPr>
          <p:cNvPr id="4" name="Shape 2"/>
          <p:cNvSpPr/>
          <p:nvPr/>
        </p:nvSpPr>
        <p:spPr>
          <a:xfrm>
            <a:off x="952500" y="4366260"/>
            <a:ext cx="5054561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5" name="Text 3"/>
          <p:cNvSpPr/>
          <p:nvPr/>
        </p:nvSpPr>
        <p:spPr>
          <a:xfrm>
            <a:off x="952500" y="4610100"/>
            <a:ext cx="5206197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9000" b="1" kern="0" spc="-18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3</a:t>
            </a:r>
            <a:endParaRPr lang="en-US" sz="9000" dirty="0"/>
          </a:p>
        </p:txBody>
      </p:sp>
      <p:sp>
        <p:nvSpPr>
          <p:cNvPr id="6" name="Text 4"/>
          <p:cNvSpPr/>
          <p:nvPr/>
        </p:nvSpPr>
        <p:spPr>
          <a:xfrm>
            <a:off x="952500" y="5867400"/>
            <a:ext cx="5206197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行 PROMPT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52500" y="6355080"/>
            <a:ext cx="5206197" cy="4810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老闆 A：「幫我做個報價單。」</a:t>
            </a:r>
            <a:endParaRPr lang="en-US" sz="2250" dirty="0"/>
          </a:p>
        </p:txBody>
      </p:sp>
      <p:sp>
        <p:nvSpPr>
          <p:cNvPr id="8" name="Shape 6"/>
          <p:cNvSpPr/>
          <p:nvPr/>
        </p:nvSpPr>
        <p:spPr>
          <a:xfrm>
            <a:off x="6616661" y="4366260"/>
            <a:ext cx="5054561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9" name="Text 7"/>
          <p:cNvSpPr/>
          <p:nvPr/>
        </p:nvSpPr>
        <p:spPr>
          <a:xfrm>
            <a:off x="6616661" y="4610100"/>
            <a:ext cx="5206197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9000" b="1" kern="0" spc="-18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30</a:t>
            </a:r>
            <a:endParaRPr lang="en-US" sz="9000" dirty="0"/>
          </a:p>
        </p:txBody>
      </p:sp>
      <p:sp>
        <p:nvSpPr>
          <p:cNvPr id="10" name="Text 8"/>
          <p:cNvSpPr/>
          <p:nvPr/>
        </p:nvSpPr>
        <p:spPr>
          <a:xfrm>
            <a:off x="6616661" y="5867400"/>
            <a:ext cx="5206197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行 PROMPT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616661" y="6355080"/>
            <a:ext cx="5206197" cy="4810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老闆 B：規格、欄位、範例都給。</a:t>
            </a:r>
            <a:endParaRPr lang="en-US" sz="2250" dirty="0"/>
          </a:p>
        </p:txBody>
      </p:sp>
      <p:sp>
        <p:nvSpPr>
          <p:cNvPr id="12" name="Shape 10"/>
          <p:cNvSpPr/>
          <p:nvPr/>
        </p:nvSpPr>
        <p:spPr>
          <a:xfrm>
            <a:off x="12280821" y="4366260"/>
            <a:ext cx="5054561" cy="15240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3" name="Text 11"/>
          <p:cNvSpPr/>
          <p:nvPr/>
        </p:nvSpPr>
        <p:spPr>
          <a:xfrm>
            <a:off x="12280821" y="4610100"/>
            <a:ext cx="5206197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9000" b="1" kern="0" spc="-180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10×</a:t>
            </a:r>
            <a:endParaRPr lang="en-US" sz="9000" dirty="0"/>
          </a:p>
        </p:txBody>
      </p:sp>
      <p:sp>
        <p:nvSpPr>
          <p:cNvPr id="14" name="Text 12"/>
          <p:cNvSpPr/>
          <p:nvPr/>
        </p:nvSpPr>
        <p:spPr>
          <a:xfrm>
            <a:off x="12280821" y="5867400"/>
            <a:ext cx="5206197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產出差距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2280821" y="6355080"/>
            <a:ext cx="5206197" cy="4810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2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這個能力 = 十倍生產力。</a:t>
            </a:r>
            <a:endParaRPr lang="en-US" sz="2250" dirty="0"/>
          </a:p>
        </p:txBody>
      </p:sp>
      <p:sp>
        <p:nvSpPr>
          <p:cNvPr id="16" name="Text 14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 / 36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現場分享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874490" cy="891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Prompt 鐵則。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952500" y="2827020"/>
            <a:ext cx="16874490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300" dirty="0">
                <a:solidFill>
                  <a:srgbClr val="F5F0E6">
                    <a:alpha val="7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短短幾條，命中率立刻提高。</a:t>
            </a:r>
            <a:endParaRPr lang="en-US" sz="3300" dirty="0"/>
          </a:p>
        </p:txBody>
      </p:sp>
      <p:sp>
        <p:nvSpPr>
          <p:cNvPr id="5" name="Shape 3"/>
          <p:cNvSpPr/>
          <p:nvPr/>
        </p:nvSpPr>
        <p:spPr>
          <a:xfrm>
            <a:off x="952500" y="4065270"/>
            <a:ext cx="53340" cy="1362075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6" name="Text 4"/>
          <p:cNvSpPr/>
          <p:nvPr/>
        </p:nvSpPr>
        <p:spPr>
          <a:xfrm>
            <a:off x="1310640" y="4141470"/>
            <a:ext cx="775441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310640" y="4476750"/>
            <a:ext cx="7754417" cy="5086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85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先講你是誰、要做什麼。</a:t>
            </a:r>
            <a:endParaRPr lang="en-US" sz="2850" dirty="0"/>
          </a:p>
        </p:txBody>
      </p:sp>
      <p:sp>
        <p:nvSpPr>
          <p:cNvPr id="8" name="Text 6"/>
          <p:cNvSpPr/>
          <p:nvPr/>
        </p:nvSpPr>
        <p:spPr>
          <a:xfrm>
            <a:off x="1310640" y="5004435"/>
            <a:ext cx="7754417" cy="3848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950" dirty="0">
                <a:solidFill>
                  <a:srgbClr val="F5F0E6">
                    <a:alpha val="7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角色、背景、目標——一次給齊。</a:t>
            </a:r>
            <a:endParaRPr lang="en-US" sz="1950" dirty="0"/>
          </a:p>
        </p:txBody>
      </p:sp>
      <p:sp>
        <p:nvSpPr>
          <p:cNvPr id="9" name="Shape 7"/>
          <p:cNvSpPr/>
          <p:nvPr/>
        </p:nvSpPr>
        <p:spPr>
          <a:xfrm>
            <a:off x="9448800" y="4065270"/>
            <a:ext cx="53340" cy="1362075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0" name="Text 8"/>
          <p:cNvSpPr/>
          <p:nvPr/>
        </p:nvSpPr>
        <p:spPr>
          <a:xfrm>
            <a:off x="9806940" y="4141470"/>
            <a:ext cx="775441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806940" y="4476750"/>
            <a:ext cx="7754417" cy="5086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85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給範例，不要只給形容詞。</a:t>
            </a:r>
            <a:endParaRPr lang="en-US" sz="2850" dirty="0"/>
          </a:p>
        </p:txBody>
      </p:sp>
      <p:sp>
        <p:nvSpPr>
          <p:cNvPr id="12" name="Text 10"/>
          <p:cNvSpPr/>
          <p:nvPr/>
        </p:nvSpPr>
        <p:spPr>
          <a:xfrm>
            <a:off x="9806940" y="5004435"/>
            <a:ext cx="7754417" cy="3848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950" dirty="0">
                <a:solidFill>
                  <a:srgbClr val="F5F0E6">
                    <a:alpha val="7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「漂亮」沒用。貼一個你喜歡的樣子。</a:t>
            </a:r>
            <a:endParaRPr lang="en-US" sz="1950" dirty="0"/>
          </a:p>
        </p:txBody>
      </p:sp>
      <p:sp>
        <p:nvSpPr>
          <p:cNvPr id="13" name="Shape 11"/>
          <p:cNvSpPr/>
          <p:nvPr/>
        </p:nvSpPr>
        <p:spPr>
          <a:xfrm>
            <a:off x="952500" y="5732145"/>
            <a:ext cx="53340" cy="1362075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4" name="Text 12"/>
          <p:cNvSpPr/>
          <p:nvPr/>
        </p:nvSpPr>
        <p:spPr>
          <a:xfrm>
            <a:off x="1310640" y="5808345"/>
            <a:ext cx="775441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310640" y="6143625"/>
            <a:ext cx="7754417" cy="5086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85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把限制條件寫出來。</a:t>
            </a:r>
            <a:endParaRPr lang="en-US" sz="2850" dirty="0"/>
          </a:p>
        </p:txBody>
      </p:sp>
      <p:sp>
        <p:nvSpPr>
          <p:cNvPr id="16" name="Text 14"/>
          <p:cNvSpPr/>
          <p:nvPr/>
        </p:nvSpPr>
        <p:spPr>
          <a:xfrm>
            <a:off x="1310640" y="6671310"/>
            <a:ext cx="7754417" cy="3848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950" dirty="0">
                <a:solidFill>
                  <a:srgbClr val="F5F0E6">
                    <a:alpha val="7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不要動哪、要相容什麼、不能超過多少錢。</a:t>
            </a:r>
            <a:endParaRPr lang="en-US" sz="1950" dirty="0"/>
          </a:p>
        </p:txBody>
      </p:sp>
      <p:sp>
        <p:nvSpPr>
          <p:cNvPr id="17" name="Shape 15"/>
          <p:cNvSpPr/>
          <p:nvPr/>
        </p:nvSpPr>
        <p:spPr>
          <a:xfrm>
            <a:off x="9448800" y="5732145"/>
            <a:ext cx="53340" cy="1362075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8" name="Text 16"/>
          <p:cNvSpPr/>
          <p:nvPr/>
        </p:nvSpPr>
        <p:spPr>
          <a:xfrm>
            <a:off x="9806940" y="5808345"/>
            <a:ext cx="775441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806940" y="6143625"/>
            <a:ext cx="7754417" cy="5086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85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要結果，不要過程。</a:t>
            </a:r>
            <a:endParaRPr lang="en-US" sz="2850" dirty="0"/>
          </a:p>
        </p:txBody>
      </p:sp>
      <p:sp>
        <p:nvSpPr>
          <p:cNvPr id="20" name="Text 18"/>
          <p:cNvSpPr/>
          <p:nvPr/>
        </p:nvSpPr>
        <p:spPr>
          <a:xfrm>
            <a:off x="9806940" y="6671310"/>
            <a:ext cx="7754417" cy="3848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950" dirty="0">
                <a:solidFill>
                  <a:srgbClr val="F5F0E6">
                    <a:alpha val="7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說明「我要拿到什麼」，AI 自己決定怎麼做。</a:t>
            </a:r>
            <a:endParaRPr lang="en-US" sz="1950" dirty="0"/>
          </a:p>
        </p:txBody>
      </p:sp>
      <p:sp>
        <p:nvSpPr>
          <p:cNvPr id="21" name="Text 19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34 / 36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276987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判斷 / 34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3562350"/>
            <a:ext cx="1687449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2400" kern="0" spc="48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YEARS FROM NOW —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952500" y="4210050"/>
            <a:ext cx="16678275" cy="3345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7800" b="1" kern="0" spc="-78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不會用 AI 寫程式的老闆 </a:t>
            </a:r>
            <a:r>
              <a:rPr lang="en-US" sz="7800" kern="0" spc="-78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＝ </a:t>
            </a:r>
            <a:r>
              <a:rPr lang="en-US" sz="7800" b="1" kern="0" spc="-78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現在不會用 Excel 的老闆。</a:t>
            </a:r>
            <a:endParaRPr lang="en-US" sz="7800" dirty="0"/>
          </a:p>
        </p:txBody>
      </p:sp>
      <p:sp>
        <p:nvSpPr>
          <p:cNvPr id="5" name="Text 3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 / 36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F5F0E6">
                    <a:alpha val="55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結語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392555"/>
            <a:ext cx="16874490" cy="2506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9000" b="1" kern="0" spc="-9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把工具 還給老闆。</a:t>
            </a:r>
            <a:endParaRPr lang="en-US" sz="9000" dirty="0"/>
          </a:p>
        </p:txBody>
      </p:sp>
      <p:sp>
        <p:nvSpPr>
          <p:cNvPr id="4" name="Shape 2"/>
          <p:cNvSpPr/>
          <p:nvPr/>
        </p:nvSpPr>
        <p:spPr>
          <a:xfrm>
            <a:off x="8724900" y="4471035"/>
            <a:ext cx="838200" cy="57150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5" name="Text 3"/>
          <p:cNvSpPr/>
          <p:nvPr/>
        </p:nvSpPr>
        <p:spPr>
          <a:xfrm>
            <a:off x="952500" y="4966335"/>
            <a:ext cx="945713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62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以 前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2164913" y="4909185"/>
            <a:ext cx="15429489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700" dirty="0">
                <a:solidFill>
                  <a:srgbClr val="F5F0E6">
                    <a:alpha val="85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需求 </a:t>
            </a:r>
            <a:r>
              <a:rPr lang="en-US" sz="2700" dirty="0">
                <a:solidFill>
                  <a:srgbClr val="F5F0E6">
                    <a:alpha val="4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→ </a:t>
            </a:r>
            <a:r>
              <a:rPr lang="en-US" sz="2700" dirty="0">
                <a:solidFill>
                  <a:srgbClr val="F5F0E6">
                    <a:alpha val="85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溝通 </a:t>
            </a:r>
            <a:r>
              <a:rPr lang="en-US" sz="2700" dirty="0">
                <a:solidFill>
                  <a:srgbClr val="F5F0E6">
                    <a:alpha val="4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→ </a:t>
            </a:r>
            <a:r>
              <a:rPr lang="en-US" sz="2700" dirty="0">
                <a:solidFill>
                  <a:srgbClr val="F5F0E6">
                    <a:alpha val="85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等 </a:t>
            </a:r>
            <a:r>
              <a:rPr lang="en-US" sz="2700" dirty="0">
                <a:solidFill>
                  <a:srgbClr val="F5F0E6">
                    <a:alpha val="4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→ </a:t>
            </a:r>
            <a:r>
              <a:rPr lang="en-US" sz="2700" dirty="0">
                <a:solidFill>
                  <a:srgbClr val="F5F0E6">
                    <a:alpha val="85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交成品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952500" y="5709285"/>
            <a:ext cx="945713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62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現 在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2164913" y="5652135"/>
            <a:ext cx="15429489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70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需求 </a:t>
            </a:r>
            <a:r>
              <a:rPr lang="en-US" sz="270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→ </a:t>
            </a:r>
            <a:r>
              <a:rPr lang="en-US" sz="270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自己做</a:t>
            </a:r>
            <a:endParaRPr lang="en-US" sz="2700" dirty="0"/>
          </a:p>
        </p:txBody>
      </p:sp>
      <p:sp>
        <p:nvSpPr>
          <p:cNvPr id="9" name="Text 7"/>
          <p:cNvSpPr/>
          <p:nvPr/>
        </p:nvSpPr>
        <p:spPr>
          <a:xfrm>
            <a:off x="952500" y="6471285"/>
            <a:ext cx="16874490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70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中間那段，被 AI 砍掉了。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952500" y="7366635"/>
            <a:ext cx="14716125" cy="1238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150" dirty="0">
                <a:solidFill>
                  <a:srgbClr val="F5F0E6">
                    <a:alpha val="78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不是要你變工程師。 是讓你多一支手、多一隻腳。</a:t>
            </a:r>
            <a:endParaRPr lang="en-US" sz="3150" dirty="0"/>
          </a:p>
        </p:txBody>
      </p:sp>
      <p:sp>
        <p:nvSpPr>
          <p:cNvPr id="11" name="Text 9"/>
          <p:cNvSpPr/>
          <p:nvPr/>
        </p:nvSpPr>
        <p:spPr>
          <a:xfrm>
            <a:off x="952500" y="8671560"/>
            <a:ext cx="3210426" cy="7010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↓ </a:t>
            </a:r>
            <a:r>
              <a:rPr lang="en-US" sz="360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歡迎來聊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12371784" y="8976360"/>
            <a:ext cx="5112627" cy="3962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950" kern="0" spc="351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詹姆士 / 元心建材 — MINI AGI 小聚</a:t>
            </a:r>
            <a:endParaRPr lang="en-US" sz="195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A4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46214B-EED7-DF27-9576-1E08691E6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圖片 13">
            <a:extLst>
              <a:ext uri="{FF2B5EF4-FFF2-40B4-BE49-F238E27FC236}">
                <a16:creationId xmlns:a16="http://schemas.microsoft.com/office/drawing/2014/main" id="{79793954-19AF-F933-8A6F-ECA3711D5C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9361" y="2985133"/>
            <a:ext cx="5663565" cy="5663565"/>
          </a:xfrm>
          <a:prstGeom prst="rect">
            <a:avLst/>
          </a:prstGeom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71DD7203-7D72-7EF1-43CC-D912A31E60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25074" y="2985134"/>
            <a:ext cx="5663565" cy="5663565"/>
          </a:xfrm>
          <a:prstGeom prst="rect">
            <a:avLst/>
          </a:prstGeom>
        </p:spPr>
      </p:pic>
      <p:sp>
        <p:nvSpPr>
          <p:cNvPr id="17" name="Text 1">
            <a:extLst>
              <a:ext uri="{FF2B5EF4-FFF2-40B4-BE49-F238E27FC236}">
                <a16:creationId xmlns:a16="http://schemas.microsoft.com/office/drawing/2014/main" id="{1E5B0C7A-D995-77DA-6646-2937EBDA8761}"/>
              </a:ext>
            </a:extLst>
          </p:cNvPr>
          <p:cNvSpPr/>
          <p:nvPr/>
        </p:nvSpPr>
        <p:spPr>
          <a:xfrm>
            <a:off x="1333500" y="1026795"/>
            <a:ext cx="8374380" cy="2506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zh-TW" altLang="en-US" sz="9000" b="1" kern="0" spc="-9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建材學霸詹姆士</a:t>
            </a:r>
            <a:endParaRPr lang="en-US" sz="9000" dirty="0"/>
          </a:p>
        </p:txBody>
      </p:sp>
      <p:sp>
        <p:nvSpPr>
          <p:cNvPr id="18" name="Text 1">
            <a:extLst>
              <a:ext uri="{FF2B5EF4-FFF2-40B4-BE49-F238E27FC236}">
                <a16:creationId xmlns:a16="http://schemas.microsoft.com/office/drawing/2014/main" id="{1B003C18-BFCC-F28F-6FFD-C2D0AF547D45}"/>
              </a:ext>
            </a:extLst>
          </p:cNvPr>
          <p:cNvSpPr/>
          <p:nvPr/>
        </p:nvSpPr>
        <p:spPr>
          <a:xfrm>
            <a:off x="11262360" y="1026795"/>
            <a:ext cx="4206240" cy="2506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zh-TW" altLang="en-US" sz="9000" b="1" kern="0" spc="-9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第三週</a:t>
            </a:r>
            <a:endParaRPr lang="en-US" sz="9000" dirty="0"/>
          </a:p>
        </p:txBody>
      </p:sp>
    </p:spTree>
    <p:extLst>
      <p:ext uri="{BB962C8B-B14F-4D97-AF65-F5344CB8AC3E}">
        <p14:creationId xmlns:p14="http://schemas.microsoft.com/office/powerpoint/2010/main" val="1021208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核心比喻 / 03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2152650"/>
            <a:ext cx="16874490" cy="1943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500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Ⅰ</a:t>
            </a:r>
            <a:endParaRPr lang="en-US" sz="15000" dirty="0"/>
          </a:p>
        </p:txBody>
      </p:sp>
      <p:sp>
        <p:nvSpPr>
          <p:cNvPr id="4" name="Text 2"/>
          <p:cNvSpPr/>
          <p:nvPr/>
        </p:nvSpPr>
        <p:spPr>
          <a:xfrm>
            <a:off x="952500" y="4286250"/>
            <a:ext cx="16874490" cy="2506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9000" b="1" kern="0" spc="-9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用餐廳 理解網站。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952500" y="7212330"/>
            <a:ext cx="13735050" cy="1295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300" dirty="0">
                <a:solidFill>
                  <a:srgbClr val="F5F0E6">
                    <a:alpha val="70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一個網站，本質上就是一間餐廳。 後面所有的名詞，都對得上來。</a:t>
            </a:r>
            <a:endParaRPr lang="en-US" sz="3300" dirty="0"/>
          </a:p>
        </p:txBody>
      </p:sp>
      <p:sp>
        <p:nvSpPr>
          <p:cNvPr id="6" name="Text 4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/ 35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餐廳比喻 / 04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662946"/>
            <a:ext cx="16874490" cy="891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一間餐廳 = 一個網站。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952500" y="2666524"/>
            <a:ext cx="16678275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3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三個地方，看一眼就懂。</a:t>
            </a:r>
            <a:endParaRPr lang="en-US" sz="3300" dirty="0"/>
          </a:p>
        </p:txBody>
      </p:sp>
      <p:sp>
        <p:nvSpPr>
          <p:cNvPr id="5" name="Shape 3"/>
          <p:cNvSpPr/>
          <p:nvPr/>
        </p:nvSpPr>
        <p:spPr>
          <a:xfrm>
            <a:off x="952500" y="3820478"/>
            <a:ext cx="4953000" cy="4607243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6" name="Shape 4"/>
          <p:cNvSpPr/>
          <p:nvPr/>
        </p:nvSpPr>
        <p:spPr>
          <a:xfrm>
            <a:off x="952500" y="8420100"/>
            <a:ext cx="495300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7" name="Shape 5"/>
          <p:cNvSpPr/>
          <p:nvPr/>
        </p:nvSpPr>
        <p:spPr>
          <a:xfrm>
            <a:off x="952500" y="3820478"/>
            <a:ext cx="4953000" cy="53340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8" name="Shape 6"/>
          <p:cNvSpPr/>
          <p:nvPr/>
        </p:nvSpPr>
        <p:spPr>
          <a:xfrm>
            <a:off x="952500" y="3820478"/>
            <a:ext cx="9525" cy="4607243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9" name="Shape 7"/>
          <p:cNvSpPr/>
          <p:nvPr/>
        </p:nvSpPr>
        <p:spPr>
          <a:xfrm>
            <a:off x="5897880" y="3820478"/>
            <a:ext cx="9525" cy="4607243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0" name="Text 8"/>
          <p:cNvSpPr/>
          <p:nvPr/>
        </p:nvSpPr>
        <p:spPr>
          <a:xfrm>
            <a:off x="1303020" y="4254818"/>
            <a:ext cx="4379519" cy="3124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kern="0" spc="363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FRONTEND</a:t>
            </a:r>
            <a:endParaRPr lang="en-US" sz="1650" dirty="0"/>
          </a:p>
        </p:txBody>
      </p:sp>
      <p:sp>
        <p:nvSpPr>
          <p:cNvPr id="11" name="Text 9"/>
          <p:cNvSpPr/>
          <p:nvPr/>
        </p:nvSpPr>
        <p:spPr>
          <a:xfrm>
            <a:off x="1303020" y="4662488"/>
            <a:ext cx="4379519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前場</a:t>
            </a:r>
            <a:endParaRPr lang="en-US" sz="4800" dirty="0"/>
          </a:p>
        </p:txBody>
      </p:sp>
      <p:sp>
        <p:nvSpPr>
          <p:cNvPr id="12" name="Text 10"/>
          <p:cNvSpPr/>
          <p:nvPr/>
        </p:nvSpPr>
        <p:spPr>
          <a:xfrm>
            <a:off x="1303020" y="5405438"/>
            <a:ext cx="4379519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= 前端</a:t>
            </a:r>
            <a:endParaRPr lang="en-US" sz="2250" dirty="0"/>
          </a:p>
        </p:txBody>
      </p:sp>
      <p:sp>
        <p:nvSpPr>
          <p:cNvPr id="13" name="Text 11"/>
          <p:cNvSpPr/>
          <p:nvPr/>
        </p:nvSpPr>
        <p:spPr>
          <a:xfrm>
            <a:off x="1303020" y="6167438"/>
            <a:ext cx="4379519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630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🪧</a:t>
            </a:r>
            <a:endParaRPr lang="en-US" sz="6300" dirty="0"/>
          </a:p>
        </p:txBody>
      </p:sp>
      <p:sp>
        <p:nvSpPr>
          <p:cNvPr id="14" name="Text 12"/>
          <p:cNvSpPr/>
          <p:nvPr/>
        </p:nvSpPr>
        <p:spPr>
          <a:xfrm>
            <a:off x="1303020" y="7100888"/>
            <a:ext cx="4379519" cy="39719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9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招牌、菜單、桌椅、結帳台。</a:t>
            </a:r>
            <a:endParaRPr lang="en-US" sz="1950" dirty="0"/>
          </a:p>
        </p:txBody>
      </p:sp>
      <p:sp>
        <p:nvSpPr>
          <p:cNvPr id="15" name="Shape 13"/>
          <p:cNvSpPr/>
          <p:nvPr/>
        </p:nvSpPr>
        <p:spPr>
          <a:xfrm>
            <a:off x="1303020" y="7593330"/>
            <a:ext cx="425196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6" name="Text 14"/>
          <p:cNvSpPr/>
          <p:nvPr/>
        </p:nvSpPr>
        <p:spPr>
          <a:xfrm>
            <a:off x="1303020" y="7734300"/>
            <a:ext cx="4379519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客人看到的</a:t>
            </a:r>
            <a:endParaRPr lang="en-US" sz="1650" dirty="0"/>
          </a:p>
        </p:txBody>
      </p:sp>
      <p:sp>
        <p:nvSpPr>
          <p:cNvPr id="17" name="Text 15"/>
          <p:cNvSpPr/>
          <p:nvPr/>
        </p:nvSpPr>
        <p:spPr>
          <a:xfrm>
            <a:off x="5867400" y="3820478"/>
            <a:ext cx="838200" cy="46453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600" dirty="0"/>
          </a:p>
        </p:txBody>
      </p:sp>
      <p:sp>
        <p:nvSpPr>
          <p:cNvPr id="18" name="Shape 16"/>
          <p:cNvSpPr/>
          <p:nvPr/>
        </p:nvSpPr>
        <p:spPr>
          <a:xfrm>
            <a:off x="6667500" y="3820478"/>
            <a:ext cx="4953000" cy="4607243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9" name="Shape 17"/>
          <p:cNvSpPr/>
          <p:nvPr/>
        </p:nvSpPr>
        <p:spPr>
          <a:xfrm>
            <a:off x="6667500" y="3820478"/>
            <a:ext cx="4953000" cy="53340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0" name="Text 18"/>
          <p:cNvSpPr/>
          <p:nvPr/>
        </p:nvSpPr>
        <p:spPr>
          <a:xfrm>
            <a:off x="7010400" y="4254818"/>
            <a:ext cx="4395216" cy="3124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kern="0" spc="363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BACKEND</a:t>
            </a:r>
            <a:endParaRPr lang="en-US" sz="1650" dirty="0"/>
          </a:p>
        </p:txBody>
      </p:sp>
      <p:sp>
        <p:nvSpPr>
          <p:cNvPr id="21" name="Text 19"/>
          <p:cNvSpPr/>
          <p:nvPr/>
        </p:nvSpPr>
        <p:spPr>
          <a:xfrm>
            <a:off x="7010400" y="4662488"/>
            <a:ext cx="4395216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後場</a:t>
            </a:r>
            <a:endParaRPr lang="en-US" sz="4800" dirty="0"/>
          </a:p>
        </p:txBody>
      </p:sp>
      <p:sp>
        <p:nvSpPr>
          <p:cNvPr id="22" name="Text 20"/>
          <p:cNvSpPr/>
          <p:nvPr/>
        </p:nvSpPr>
        <p:spPr>
          <a:xfrm>
            <a:off x="7010400" y="5405438"/>
            <a:ext cx="4395216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F5F0E6">
                    <a:alpha val="65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= 後端</a:t>
            </a:r>
            <a:endParaRPr lang="en-US" sz="2250" dirty="0"/>
          </a:p>
        </p:txBody>
      </p:sp>
      <p:sp>
        <p:nvSpPr>
          <p:cNvPr id="23" name="Text 21"/>
          <p:cNvSpPr/>
          <p:nvPr/>
        </p:nvSpPr>
        <p:spPr>
          <a:xfrm>
            <a:off x="7010400" y="6167438"/>
            <a:ext cx="4395216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630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🍳</a:t>
            </a:r>
            <a:endParaRPr lang="en-US" sz="6300" dirty="0"/>
          </a:p>
        </p:txBody>
      </p:sp>
      <p:sp>
        <p:nvSpPr>
          <p:cNvPr id="24" name="Text 22"/>
          <p:cNvSpPr/>
          <p:nvPr/>
        </p:nvSpPr>
        <p:spPr>
          <a:xfrm>
            <a:off x="7010400" y="7100888"/>
            <a:ext cx="4395216" cy="39719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950" dirty="0">
                <a:solidFill>
                  <a:srgbClr val="F5F0E6">
                    <a:alpha val="85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廚房、庫房、帳房。</a:t>
            </a:r>
            <a:endParaRPr lang="en-US" sz="1950" dirty="0"/>
          </a:p>
        </p:txBody>
      </p:sp>
      <p:sp>
        <p:nvSpPr>
          <p:cNvPr id="25" name="Shape 23"/>
          <p:cNvSpPr/>
          <p:nvPr/>
        </p:nvSpPr>
        <p:spPr>
          <a:xfrm>
            <a:off x="7010400" y="7600950"/>
            <a:ext cx="4267200" cy="9525"/>
          </a:xfrm>
          <a:prstGeom prst="rect">
            <a:avLst/>
          </a:prstGeom>
          <a:solidFill>
            <a:srgbClr val="F5F0E6">
              <a:alpha val="25000"/>
            </a:srgbClr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6" name="Text 24"/>
          <p:cNvSpPr/>
          <p:nvPr/>
        </p:nvSpPr>
        <p:spPr>
          <a:xfrm>
            <a:off x="7010400" y="7741920"/>
            <a:ext cx="4395216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F5F0E6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真正在做事的</a:t>
            </a:r>
            <a:endParaRPr lang="en-US" sz="1650" dirty="0"/>
          </a:p>
        </p:txBody>
      </p:sp>
      <p:sp>
        <p:nvSpPr>
          <p:cNvPr id="27" name="Text 25"/>
          <p:cNvSpPr/>
          <p:nvPr/>
        </p:nvSpPr>
        <p:spPr>
          <a:xfrm>
            <a:off x="11582400" y="3820478"/>
            <a:ext cx="838200" cy="46453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600" dirty="0"/>
          </a:p>
        </p:txBody>
      </p:sp>
      <p:sp>
        <p:nvSpPr>
          <p:cNvPr id="28" name="Shape 26"/>
          <p:cNvSpPr/>
          <p:nvPr/>
        </p:nvSpPr>
        <p:spPr>
          <a:xfrm>
            <a:off x="12382500" y="3820478"/>
            <a:ext cx="4953000" cy="4607243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29" name="Shape 27"/>
          <p:cNvSpPr/>
          <p:nvPr/>
        </p:nvSpPr>
        <p:spPr>
          <a:xfrm>
            <a:off x="12382500" y="8420100"/>
            <a:ext cx="495300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0" name="Shape 28"/>
          <p:cNvSpPr/>
          <p:nvPr/>
        </p:nvSpPr>
        <p:spPr>
          <a:xfrm>
            <a:off x="12382500" y="3820478"/>
            <a:ext cx="4953000" cy="53340"/>
          </a:xfrm>
          <a:prstGeom prst="rect">
            <a:avLst/>
          </a:prstGeom>
          <a:solidFill>
            <a:srgbClr val="E5563A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1" name="Shape 29"/>
          <p:cNvSpPr/>
          <p:nvPr/>
        </p:nvSpPr>
        <p:spPr>
          <a:xfrm>
            <a:off x="12382500" y="3820478"/>
            <a:ext cx="9525" cy="4607243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2" name="Shape 30"/>
          <p:cNvSpPr/>
          <p:nvPr/>
        </p:nvSpPr>
        <p:spPr>
          <a:xfrm>
            <a:off x="17327880" y="3820478"/>
            <a:ext cx="9525" cy="4607243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3" name="Text 31"/>
          <p:cNvSpPr/>
          <p:nvPr/>
        </p:nvSpPr>
        <p:spPr>
          <a:xfrm>
            <a:off x="12733020" y="4254818"/>
            <a:ext cx="4379519" cy="3124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b="1" kern="0" spc="363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DATABASE</a:t>
            </a:r>
            <a:endParaRPr lang="en-US" sz="1650" dirty="0"/>
          </a:p>
        </p:txBody>
      </p:sp>
      <p:sp>
        <p:nvSpPr>
          <p:cNvPr id="34" name="Text 32"/>
          <p:cNvSpPr/>
          <p:nvPr/>
        </p:nvSpPr>
        <p:spPr>
          <a:xfrm>
            <a:off x="12733020" y="4662488"/>
            <a:ext cx="4379519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冰箱</a:t>
            </a:r>
            <a:endParaRPr lang="en-US" sz="4800" dirty="0"/>
          </a:p>
        </p:txBody>
      </p:sp>
      <p:sp>
        <p:nvSpPr>
          <p:cNvPr id="35" name="Text 33"/>
          <p:cNvSpPr/>
          <p:nvPr/>
        </p:nvSpPr>
        <p:spPr>
          <a:xfrm>
            <a:off x="12733020" y="5405438"/>
            <a:ext cx="4379519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b="1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= 資料庫</a:t>
            </a:r>
            <a:endParaRPr lang="en-US" sz="2250" dirty="0"/>
          </a:p>
        </p:txBody>
      </p:sp>
      <p:sp>
        <p:nvSpPr>
          <p:cNvPr id="36" name="Text 34"/>
          <p:cNvSpPr/>
          <p:nvPr/>
        </p:nvSpPr>
        <p:spPr>
          <a:xfrm>
            <a:off x="12733020" y="6167438"/>
            <a:ext cx="4379519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630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🧊</a:t>
            </a:r>
            <a:endParaRPr lang="en-US" sz="6300" dirty="0"/>
          </a:p>
        </p:txBody>
      </p:sp>
      <p:sp>
        <p:nvSpPr>
          <p:cNvPr id="37" name="Text 35"/>
          <p:cNvSpPr/>
          <p:nvPr/>
        </p:nvSpPr>
        <p:spPr>
          <a:xfrm>
            <a:off x="12733020" y="7100888"/>
            <a:ext cx="4379519" cy="39719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95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客人、訂單、庫存全部記在這。</a:t>
            </a:r>
            <a:endParaRPr lang="en-US" sz="1950" dirty="0"/>
          </a:p>
        </p:txBody>
      </p:sp>
      <p:sp>
        <p:nvSpPr>
          <p:cNvPr id="38" name="Shape 36"/>
          <p:cNvSpPr/>
          <p:nvPr/>
        </p:nvSpPr>
        <p:spPr>
          <a:xfrm>
            <a:off x="12733020" y="7593330"/>
            <a:ext cx="4251960" cy="9525"/>
          </a:xfrm>
          <a:prstGeom prst="rect">
            <a:avLst/>
          </a:prstGeom>
          <a:solidFill>
            <a:srgbClr val="D9DCE3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39" name="Text 37"/>
          <p:cNvSpPr/>
          <p:nvPr/>
        </p:nvSpPr>
        <p:spPr>
          <a:xfrm>
            <a:off x="12733020" y="7734300"/>
            <a:ext cx="4379519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記下來、查得到</a:t>
            </a:r>
            <a:endParaRPr lang="en-US" sz="1650" dirty="0"/>
          </a:p>
        </p:txBody>
      </p:sp>
      <p:sp>
        <p:nvSpPr>
          <p:cNvPr id="40" name="Text 38"/>
          <p:cNvSpPr/>
          <p:nvPr/>
        </p:nvSpPr>
        <p:spPr>
          <a:xfrm>
            <a:off x="952500" y="8803005"/>
            <a:ext cx="16678275" cy="5695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b="1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後面的名詞，都繞著這三個地方轉。</a:t>
            </a:r>
            <a:endParaRPr lang="en-US" sz="2700" dirty="0"/>
          </a:p>
        </p:txBody>
      </p:sp>
      <p:sp>
        <p:nvSpPr>
          <p:cNvPr id="41" name="Text 39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/ 35</a:t>
            </a:r>
            <a:endParaRPr lang="en-US" sz="1800" dirty="0"/>
          </a:p>
        </p:txBody>
      </p:sp>
      <p:sp>
        <p:nvSpPr>
          <p:cNvPr id="42" name="Text 40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餐廳比喻 / 04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592580" cy="891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前場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2773680" y="2049780"/>
            <a:ext cx="352425" cy="5638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3600" kern="0" spc="72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3354705" y="1744980"/>
            <a:ext cx="6214865" cy="891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前端 (Frontend)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952500" y="3131820"/>
            <a:ext cx="14716125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3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客人看到的所有東西。漂不漂亮、好不好用，都在這一層。</a:t>
            </a:r>
            <a:endParaRPr lang="en-US" sz="3300" dirty="0"/>
          </a:p>
        </p:txBody>
      </p:sp>
      <p:sp>
        <p:nvSpPr>
          <p:cNvPr id="7" name="Text 5"/>
          <p:cNvSpPr/>
          <p:nvPr/>
        </p:nvSpPr>
        <p:spPr>
          <a:xfrm>
            <a:off x="952500" y="4522470"/>
            <a:ext cx="5140833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2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SIGNAGE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952500" y="5074920"/>
            <a:ext cx="5140833" cy="5775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60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招牌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952500" y="5690592"/>
            <a:ext cx="5140833" cy="5695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首頁、品牌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6553200" y="4522470"/>
            <a:ext cx="5140833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2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MENU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6553200" y="5074920"/>
            <a:ext cx="5140833" cy="5775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60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菜單 / 桌椅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6553200" y="5690592"/>
            <a:ext cx="5140833" cy="5695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頁面、按鈕、表單</a:t>
            </a:r>
            <a:endParaRPr lang="en-US" sz="2700" dirty="0"/>
          </a:p>
        </p:txBody>
      </p:sp>
      <p:sp>
        <p:nvSpPr>
          <p:cNvPr id="13" name="Text 11"/>
          <p:cNvSpPr/>
          <p:nvPr/>
        </p:nvSpPr>
        <p:spPr>
          <a:xfrm>
            <a:off x="12153900" y="4522470"/>
            <a:ext cx="5140833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2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CHECKOUT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12153900" y="5074920"/>
            <a:ext cx="5140833" cy="5775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60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結帳台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12153900" y="5690592"/>
            <a:ext cx="5140833" cy="5695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下單、付款流程</a:t>
            </a:r>
            <a:endParaRPr lang="en-US" sz="2700" dirty="0"/>
          </a:p>
        </p:txBody>
      </p:sp>
      <p:sp>
        <p:nvSpPr>
          <p:cNvPr id="16" name="Text 14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/ 35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前端 / 05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874490" cy="174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前端要注意： 顧客體驗。</a:t>
            </a:r>
            <a:endParaRPr lang="en-US" sz="6000" dirty="0"/>
          </a:p>
        </p:txBody>
      </p:sp>
      <p:sp>
        <p:nvSpPr>
          <p:cNvPr id="4" name="Shape 2"/>
          <p:cNvSpPr/>
          <p:nvPr/>
        </p:nvSpPr>
        <p:spPr>
          <a:xfrm>
            <a:off x="952500" y="4137660"/>
            <a:ext cx="7791450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5" name="Text 3"/>
          <p:cNvSpPr/>
          <p:nvPr/>
        </p:nvSpPr>
        <p:spPr>
          <a:xfrm>
            <a:off x="952500" y="4457700"/>
            <a:ext cx="8025194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/ SPEED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952500" y="4831080"/>
            <a:ext cx="8025194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31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載入快不快</a:t>
            </a:r>
            <a:endParaRPr lang="en-US" sz="3150" dirty="0"/>
          </a:p>
        </p:txBody>
      </p:sp>
      <p:sp>
        <p:nvSpPr>
          <p:cNvPr id="7" name="Text 5"/>
          <p:cNvSpPr/>
          <p:nvPr/>
        </p:nvSpPr>
        <p:spPr>
          <a:xfrm>
            <a:off x="952500" y="5407343"/>
            <a:ext cx="8025194" cy="4248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慢一秒，跑掉一票客人。</a:t>
            </a:r>
            <a:endParaRPr lang="en-US" sz="2100" dirty="0"/>
          </a:p>
        </p:txBody>
      </p:sp>
      <p:sp>
        <p:nvSpPr>
          <p:cNvPr id="8" name="Shape 6"/>
          <p:cNvSpPr/>
          <p:nvPr/>
        </p:nvSpPr>
        <p:spPr>
          <a:xfrm>
            <a:off x="9353550" y="4137660"/>
            <a:ext cx="7791450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9" name="Text 7"/>
          <p:cNvSpPr/>
          <p:nvPr/>
        </p:nvSpPr>
        <p:spPr>
          <a:xfrm>
            <a:off x="9353550" y="4457700"/>
            <a:ext cx="8025194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/ MOBILE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353550" y="4831080"/>
            <a:ext cx="8025194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31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手機畫面對不對</a:t>
            </a:r>
            <a:endParaRPr lang="en-US" sz="3150" dirty="0"/>
          </a:p>
        </p:txBody>
      </p:sp>
      <p:sp>
        <p:nvSpPr>
          <p:cNvPr id="11" name="Text 9"/>
          <p:cNvSpPr/>
          <p:nvPr/>
        </p:nvSpPr>
        <p:spPr>
          <a:xfrm>
            <a:off x="9353550" y="5407343"/>
            <a:ext cx="8025194" cy="4248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超過一半的客人從手機進來。</a:t>
            </a:r>
            <a:endParaRPr lang="en-US" sz="2100" dirty="0"/>
          </a:p>
        </p:txBody>
      </p:sp>
      <p:sp>
        <p:nvSpPr>
          <p:cNvPr id="12" name="Shape 10"/>
          <p:cNvSpPr/>
          <p:nvPr/>
        </p:nvSpPr>
        <p:spPr>
          <a:xfrm>
            <a:off x="952500" y="6403657"/>
            <a:ext cx="7791450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3" name="Text 11"/>
          <p:cNvSpPr/>
          <p:nvPr/>
        </p:nvSpPr>
        <p:spPr>
          <a:xfrm>
            <a:off x="952500" y="6723698"/>
            <a:ext cx="8025194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SEO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52500" y="7097078"/>
            <a:ext cx="8025194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31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Google 找不找得到</a:t>
            </a:r>
            <a:endParaRPr lang="en-US" sz="3150" dirty="0"/>
          </a:p>
        </p:txBody>
      </p:sp>
      <p:sp>
        <p:nvSpPr>
          <p:cNvPr id="15" name="Text 13"/>
          <p:cNvSpPr/>
          <p:nvPr/>
        </p:nvSpPr>
        <p:spPr>
          <a:xfrm>
            <a:off x="952500" y="7673340"/>
            <a:ext cx="8025194" cy="4248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找不到 = 等於沒開店。</a:t>
            </a:r>
            <a:endParaRPr lang="en-US" sz="2100" dirty="0"/>
          </a:p>
        </p:txBody>
      </p:sp>
      <p:sp>
        <p:nvSpPr>
          <p:cNvPr id="16" name="Shape 14"/>
          <p:cNvSpPr/>
          <p:nvPr/>
        </p:nvSpPr>
        <p:spPr>
          <a:xfrm>
            <a:off x="9353550" y="6403657"/>
            <a:ext cx="7791450" cy="15240"/>
          </a:xfrm>
          <a:prstGeom prst="rect">
            <a:avLst/>
          </a:prstGeom>
          <a:solidFill>
            <a:srgbClr val="0E2A47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7" name="Text 15"/>
          <p:cNvSpPr/>
          <p:nvPr/>
        </p:nvSpPr>
        <p:spPr>
          <a:xfrm>
            <a:off x="9353550" y="6723698"/>
            <a:ext cx="8025194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/ FEEDBACK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9353550" y="7097078"/>
            <a:ext cx="8025194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3150" b="1" dirty="0">
                <a:solidFill>
                  <a:srgbClr val="0E2A47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按下去有沒有反饋</a:t>
            </a:r>
            <a:endParaRPr lang="en-US" sz="3150" dirty="0"/>
          </a:p>
        </p:txBody>
      </p:sp>
      <p:sp>
        <p:nvSpPr>
          <p:cNvPr id="19" name="Text 17"/>
          <p:cNvSpPr/>
          <p:nvPr/>
        </p:nvSpPr>
        <p:spPr>
          <a:xfrm>
            <a:off x="9353550" y="7673340"/>
            <a:ext cx="8025194" cy="4248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客人最怕「按了沒反應」。</a:t>
            </a:r>
            <a:endParaRPr lang="en-US" sz="2100" dirty="0"/>
          </a:p>
        </p:txBody>
      </p:sp>
      <p:sp>
        <p:nvSpPr>
          <p:cNvPr id="20" name="Text 18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/ 35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餐廳比喻 / 06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592580" cy="891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後場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2773680" y="2049780"/>
            <a:ext cx="352425" cy="5638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3600" kern="0" spc="72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3354705" y="1744980"/>
            <a:ext cx="6106579" cy="891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後端 (Backend)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952500" y="3131820"/>
            <a:ext cx="15697200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300" dirty="0">
                <a:solidFill>
                  <a:srgbClr val="F5F0E6">
                    <a:alpha val="72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客人看不到。但餐廳真正能跑，全靠這裡。</a:t>
            </a:r>
            <a:endParaRPr lang="en-US" sz="3300" dirty="0"/>
          </a:p>
        </p:txBody>
      </p:sp>
      <p:sp>
        <p:nvSpPr>
          <p:cNvPr id="7" name="Text 5"/>
          <p:cNvSpPr/>
          <p:nvPr/>
        </p:nvSpPr>
        <p:spPr>
          <a:xfrm>
            <a:off x="952500" y="4522470"/>
            <a:ext cx="5140833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2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KITCHEN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952500" y="5074920"/>
            <a:ext cx="5140833" cy="5775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60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廚房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952500" y="5690592"/>
            <a:ext cx="5140833" cy="5695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dirty="0">
                <a:solidFill>
                  <a:srgbClr val="F5F0E6">
                    <a:alpha val="65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運算、業務邏輯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6553200" y="4522470"/>
            <a:ext cx="5140833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2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STORAGE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6553200" y="5074920"/>
            <a:ext cx="5140833" cy="5775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60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庫房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6553200" y="5690592"/>
            <a:ext cx="5140833" cy="5695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dirty="0">
                <a:solidFill>
                  <a:srgbClr val="F5F0E6">
                    <a:alpha val="65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檔案、資源</a:t>
            </a:r>
            <a:endParaRPr lang="en-US" sz="2700" dirty="0"/>
          </a:p>
        </p:txBody>
      </p:sp>
      <p:sp>
        <p:nvSpPr>
          <p:cNvPr id="13" name="Text 11"/>
          <p:cNvSpPr/>
          <p:nvPr/>
        </p:nvSpPr>
        <p:spPr>
          <a:xfrm>
            <a:off x="12153900" y="4522470"/>
            <a:ext cx="5140833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kern="0" spc="42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ACCOUNTING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12153900" y="5074920"/>
            <a:ext cx="5140833" cy="5775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60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帳房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12153900" y="5690592"/>
            <a:ext cx="5140833" cy="5695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700" dirty="0">
                <a:solidFill>
                  <a:srgbClr val="F5F0E6">
                    <a:alpha val="65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金流、權限</a:t>
            </a:r>
            <a:endParaRPr lang="en-US" sz="2700" dirty="0"/>
          </a:p>
        </p:txBody>
      </p:sp>
      <p:sp>
        <p:nvSpPr>
          <p:cNvPr id="16" name="Text 14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/ 35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687449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576" dirty="0">
                <a:solidFill>
                  <a:srgbClr val="E5563A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後端 / 07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52500" y="1744980"/>
            <a:ext cx="16874490" cy="174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6000" b="1" kern="0" spc="-30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後端要注意： 內功。</a:t>
            </a:r>
            <a:endParaRPr lang="en-US" sz="6000" dirty="0"/>
          </a:p>
        </p:txBody>
      </p:sp>
      <p:sp>
        <p:nvSpPr>
          <p:cNvPr id="4" name="Shape 2"/>
          <p:cNvSpPr/>
          <p:nvPr/>
        </p:nvSpPr>
        <p:spPr>
          <a:xfrm>
            <a:off x="952500" y="4137660"/>
            <a:ext cx="7791450" cy="15240"/>
          </a:xfrm>
          <a:prstGeom prst="rect">
            <a:avLst/>
          </a:prstGeom>
          <a:solidFill>
            <a:srgbClr val="F5F0E6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5" name="Text 3"/>
          <p:cNvSpPr/>
          <p:nvPr/>
        </p:nvSpPr>
        <p:spPr>
          <a:xfrm>
            <a:off x="952500" y="4457700"/>
            <a:ext cx="8025194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/ SECURITY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952500" y="4831080"/>
            <a:ext cx="8025194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315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資料安全</a:t>
            </a:r>
            <a:endParaRPr lang="en-US" sz="3150" dirty="0"/>
          </a:p>
        </p:txBody>
      </p:sp>
      <p:sp>
        <p:nvSpPr>
          <p:cNvPr id="7" name="Text 5"/>
          <p:cNvSpPr/>
          <p:nvPr/>
        </p:nvSpPr>
        <p:spPr>
          <a:xfrm>
            <a:off x="952500" y="5407343"/>
            <a:ext cx="8025194" cy="4248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F5F0E6">
                    <a:alpha val="65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不被駭、不外洩個資。</a:t>
            </a:r>
            <a:endParaRPr lang="en-US" sz="2100" dirty="0"/>
          </a:p>
        </p:txBody>
      </p:sp>
      <p:sp>
        <p:nvSpPr>
          <p:cNvPr id="8" name="Shape 6"/>
          <p:cNvSpPr/>
          <p:nvPr/>
        </p:nvSpPr>
        <p:spPr>
          <a:xfrm>
            <a:off x="9353550" y="4137660"/>
            <a:ext cx="7791450" cy="15240"/>
          </a:xfrm>
          <a:prstGeom prst="rect">
            <a:avLst/>
          </a:prstGeom>
          <a:solidFill>
            <a:srgbClr val="F5F0E6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9" name="Text 7"/>
          <p:cNvSpPr/>
          <p:nvPr/>
        </p:nvSpPr>
        <p:spPr>
          <a:xfrm>
            <a:off x="9353550" y="4457700"/>
            <a:ext cx="8025194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/ PERFORMANCE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353550" y="4831080"/>
            <a:ext cx="8025194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315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效能</a:t>
            </a:r>
            <a:endParaRPr lang="en-US" sz="3150" dirty="0"/>
          </a:p>
        </p:txBody>
      </p:sp>
      <p:sp>
        <p:nvSpPr>
          <p:cNvPr id="11" name="Text 9"/>
          <p:cNvSpPr/>
          <p:nvPr/>
        </p:nvSpPr>
        <p:spPr>
          <a:xfrm>
            <a:off x="9353550" y="5407343"/>
            <a:ext cx="8025194" cy="4248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F5F0E6">
                    <a:alpha val="65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100 人同時來，不卡、不換。</a:t>
            </a:r>
            <a:endParaRPr lang="en-US" sz="2100" dirty="0"/>
          </a:p>
        </p:txBody>
      </p:sp>
      <p:sp>
        <p:nvSpPr>
          <p:cNvPr id="12" name="Shape 10"/>
          <p:cNvSpPr/>
          <p:nvPr/>
        </p:nvSpPr>
        <p:spPr>
          <a:xfrm>
            <a:off x="952500" y="6403657"/>
            <a:ext cx="7791450" cy="15240"/>
          </a:xfrm>
          <a:prstGeom prst="rect">
            <a:avLst/>
          </a:prstGeom>
          <a:solidFill>
            <a:srgbClr val="F5F0E6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3" name="Text 11"/>
          <p:cNvSpPr/>
          <p:nvPr/>
        </p:nvSpPr>
        <p:spPr>
          <a:xfrm>
            <a:off x="952500" y="6723698"/>
            <a:ext cx="8025194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BACKUP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52500" y="7097078"/>
            <a:ext cx="8025194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315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備份</a:t>
            </a:r>
            <a:endParaRPr lang="en-US" sz="3150" dirty="0"/>
          </a:p>
        </p:txBody>
      </p:sp>
      <p:sp>
        <p:nvSpPr>
          <p:cNvPr id="15" name="Text 13"/>
          <p:cNvSpPr/>
          <p:nvPr/>
        </p:nvSpPr>
        <p:spPr>
          <a:xfrm>
            <a:off x="952500" y="7673340"/>
            <a:ext cx="8025194" cy="4248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F5F0E6">
                    <a:alpha val="65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炸了，要救得回來。</a:t>
            </a:r>
            <a:endParaRPr lang="en-US" sz="2100" dirty="0"/>
          </a:p>
        </p:txBody>
      </p:sp>
      <p:sp>
        <p:nvSpPr>
          <p:cNvPr id="16" name="Shape 14"/>
          <p:cNvSpPr/>
          <p:nvPr/>
        </p:nvSpPr>
        <p:spPr>
          <a:xfrm>
            <a:off x="9353550" y="6403657"/>
            <a:ext cx="7791450" cy="15240"/>
          </a:xfrm>
          <a:prstGeom prst="rect">
            <a:avLst/>
          </a:prstGeom>
          <a:solidFill>
            <a:srgbClr val="F5F0E6"/>
          </a:solidFill>
          <a:ln/>
        </p:spPr>
        <p:txBody>
          <a:bodyPr/>
          <a:lstStyle/>
          <a:p>
            <a:endParaRPr lang="zh-TW" altLang="en-US"/>
          </a:p>
        </p:txBody>
      </p:sp>
      <p:sp>
        <p:nvSpPr>
          <p:cNvPr id="17" name="Text 15"/>
          <p:cNvSpPr/>
          <p:nvPr/>
        </p:nvSpPr>
        <p:spPr>
          <a:xfrm>
            <a:off x="9353550" y="6723698"/>
            <a:ext cx="8025194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60" dirty="0">
                <a:solidFill>
                  <a:srgbClr val="E556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/ PERMISSIONS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9353550" y="7097078"/>
            <a:ext cx="8025194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3150" b="1" dirty="0">
                <a:solidFill>
                  <a:srgbClr val="F5F0E6"/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權限</a:t>
            </a:r>
            <a:endParaRPr lang="en-US" sz="3150" dirty="0"/>
          </a:p>
        </p:txBody>
      </p:sp>
      <p:sp>
        <p:nvSpPr>
          <p:cNvPr id="19" name="Text 17"/>
          <p:cNvSpPr/>
          <p:nvPr/>
        </p:nvSpPr>
        <p:spPr>
          <a:xfrm>
            <a:off x="9353550" y="7673340"/>
            <a:ext cx="8025194" cy="4248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F5F0E6">
                    <a:alpha val="65000"/>
                  </a:srgbClr>
                </a:solidFill>
                <a:latin typeface="-apple-system" pitchFamily="34" charset="0"/>
                <a:ea typeface="-apple-system" pitchFamily="34" charset="-122"/>
                <a:cs typeface="-apple-system" pitchFamily="34" charset="-120"/>
              </a:rPr>
              <a:t>誰能看、誰能改，分清楚。</a:t>
            </a:r>
            <a:endParaRPr lang="en-US" sz="2100" dirty="0"/>
          </a:p>
        </p:txBody>
      </p:sp>
      <p:sp>
        <p:nvSpPr>
          <p:cNvPr id="20" name="Text 18"/>
          <p:cNvSpPr/>
          <p:nvPr/>
        </p:nvSpPr>
        <p:spPr>
          <a:xfrm>
            <a:off x="952500" y="9494520"/>
            <a:ext cx="10633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/ 35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5447169" y="9418320"/>
            <a:ext cx="1964531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F5F0E6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老闆親手寫程式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3006</Words>
  <Application>Microsoft Office PowerPoint</Application>
  <PresentationFormat>自訂</PresentationFormat>
  <Paragraphs>575</Paragraphs>
  <Slides>37</Slides>
  <Notes>37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37</vt:i4>
      </vt:variant>
    </vt:vector>
  </HeadingPairs>
  <TitlesOfParts>
    <vt:vector size="41" baseType="lpstr">
      <vt:lpstr>-apple-system</vt:lpstr>
      <vt:lpstr>Aptos</vt:lpstr>
      <vt:lpstr>Arial</vt:lpstr>
      <vt:lpstr>Office Theme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Z17259</cp:lastModifiedBy>
  <cp:revision>3</cp:revision>
  <dcterms:created xsi:type="dcterms:W3CDTF">2026-05-04T06:15:47Z</dcterms:created>
  <dcterms:modified xsi:type="dcterms:W3CDTF">2026-05-04T14:53:18Z</dcterms:modified>
</cp:coreProperties>
</file>